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92" r:id="rId1"/>
  </p:sldMasterIdLst>
  <p:notesMasterIdLst>
    <p:notesMasterId r:id="rId93"/>
  </p:notesMasterIdLst>
  <p:sldIdLst>
    <p:sldId id="309" r:id="rId2"/>
    <p:sldId id="547" r:id="rId3"/>
    <p:sldId id="627" r:id="rId4"/>
    <p:sldId id="662" r:id="rId5"/>
    <p:sldId id="663" r:id="rId6"/>
    <p:sldId id="669" r:id="rId7"/>
    <p:sldId id="673" r:id="rId8"/>
    <p:sldId id="674" r:id="rId9"/>
    <p:sldId id="675" r:id="rId10"/>
    <p:sldId id="678" r:id="rId11"/>
    <p:sldId id="679" r:id="rId12"/>
    <p:sldId id="680" r:id="rId13"/>
    <p:sldId id="682" r:id="rId14"/>
    <p:sldId id="688" r:id="rId15"/>
    <p:sldId id="689" r:id="rId16"/>
    <p:sldId id="690" r:id="rId17"/>
    <p:sldId id="691" r:id="rId18"/>
    <p:sldId id="715" r:id="rId19"/>
    <p:sldId id="681" r:id="rId20"/>
    <p:sldId id="745" r:id="rId21"/>
    <p:sldId id="694" r:id="rId22"/>
    <p:sldId id="695" r:id="rId23"/>
    <p:sldId id="792" r:id="rId24"/>
    <p:sldId id="676" r:id="rId25"/>
    <p:sldId id="697" r:id="rId26"/>
    <p:sldId id="698" r:id="rId27"/>
    <p:sldId id="700" r:id="rId28"/>
    <p:sldId id="703" r:id="rId29"/>
    <p:sldId id="704" r:id="rId30"/>
    <p:sldId id="702" r:id="rId31"/>
    <p:sldId id="705" r:id="rId32"/>
    <p:sldId id="706" r:id="rId33"/>
    <p:sldId id="707" r:id="rId34"/>
    <p:sldId id="708" r:id="rId35"/>
    <p:sldId id="709" r:id="rId36"/>
    <p:sldId id="710" r:id="rId37"/>
    <p:sldId id="711" r:id="rId38"/>
    <p:sldId id="731" r:id="rId39"/>
    <p:sldId id="787" r:id="rId40"/>
    <p:sldId id="790" r:id="rId41"/>
    <p:sldId id="732" r:id="rId42"/>
    <p:sldId id="734" r:id="rId43"/>
    <p:sldId id="733" r:id="rId44"/>
    <p:sldId id="692" r:id="rId45"/>
    <p:sldId id="725" r:id="rId46"/>
    <p:sldId id="742" r:id="rId47"/>
    <p:sldId id="786" r:id="rId48"/>
    <p:sldId id="729" r:id="rId49"/>
    <p:sldId id="730" r:id="rId50"/>
    <p:sldId id="746" r:id="rId51"/>
    <p:sldId id="743" r:id="rId52"/>
    <p:sldId id="747" r:id="rId53"/>
    <p:sldId id="753" r:id="rId54"/>
    <p:sldId id="749" r:id="rId55"/>
    <p:sldId id="750" r:id="rId56"/>
    <p:sldId id="751" r:id="rId57"/>
    <p:sldId id="752" r:id="rId58"/>
    <p:sldId id="748" r:id="rId59"/>
    <p:sldId id="737" r:id="rId60"/>
    <p:sldId id="738" r:id="rId61"/>
    <p:sldId id="739" r:id="rId62"/>
    <p:sldId id="793" r:id="rId63"/>
    <p:sldId id="740" r:id="rId64"/>
    <p:sldId id="741" r:id="rId65"/>
    <p:sldId id="693" r:id="rId66"/>
    <p:sldId id="791" r:id="rId67"/>
    <p:sldId id="758" r:id="rId68"/>
    <p:sldId id="760" r:id="rId69"/>
    <p:sldId id="763" r:id="rId70"/>
    <p:sldId id="761" r:id="rId71"/>
    <p:sldId id="762" r:id="rId72"/>
    <p:sldId id="788" r:id="rId73"/>
    <p:sldId id="759" r:id="rId74"/>
    <p:sldId id="764" r:id="rId75"/>
    <p:sldId id="768" r:id="rId76"/>
    <p:sldId id="769" r:id="rId77"/>
    <p:sldId id="773" r:id="rId78"/>
    <p:sldId id="770" r:id="rId79"/>
    <p:sldId id="771" r:id="rId80"/>
    <p:sldId id="772" r:id="rId81"/>
    <p:sldId id="789" r:id="rId82"/>
    <p:sldId id="781" r:id="rId83"/>
    <p:sldId id="775" r:id="rId84"/>
    <p:sldId id="776" r:id="rId85"/>
    <p:sldId id="777" r:id="rId86"/>
    <p:sldId id="778" r:id="rId87"/>
    <p:sldId id="779" r:id="rId88"/>
    <p:sldId id="780" r:id="rId89"/>
    <p:sldId id="683" r:id="rId90"/>
    <p:sldId id="684" r:id="rId91"/>
    <p:sldId id="782" r:id="rId92"/>
  </p:sldIdLst>
  <p:sldSz cx="9144000" cy="6858000" type="screen4x3"/>
  <p:notesSz cx="7315200" cy="9601200"/>
  <p:defaultTextStyle>
    <a:defPPr>
      <a:defRPr lang="en-US"/>
    </a:defPPr>
    <a:lvl1pPr algn="l" defTabSz="457200" rtl="0" fontAlgn="base">
      <a:spcBef>
        <a:spcPct val="0"/>
      </a:spcBef>
      <a:spcAft>
        <a:spcPct val="0"/>
      </a:spcAft>
      <a:defRPr kern="1200">
        <a:solidFill>
          <a:schemeClr val="tx1"/>
        </a:solidFill>
        <a:latin typeface="Arial" charset="0"/>
        <a:ea typeface="Verdana" pitchFamily="34" charset="0"/>
        <a:cs typeface="Verdana" pitchFamily="34" charset="0"/>
      </a:defRPr>
    </a:lvl1pPr>
    <a:lvl2pPr marL="457200" algn="l" defTabSz="457200" rtl="0" fontAlgn="base">
      <a:spcBef>
        <a:spcPct val="0"/>
      </a:spcBef>
      <a:spcAft>
        <a:spcPct val="0"/>
      </a:spcAft>
      <a:defRPr kern="1200">
        <a:solidFill>
          <a:schemeClr val="tx1"/>
        </a:solidFill>
        <a:latin typeface="Arial" charset="0"/>
        <a:ea typeface="Verdana" pitchFamily="34" charset="0"/>
        <a:cs typeface="Verdana" pitchFamily="34" charset="0"/>
      </a:defRPr>
    </a:lvl2pPr>
    <a:lvl3pPr marL="914400" algn="l" defTabSz="457200" rtl="0" fontAlgn="base">
      <a:spcBef>
        <a:spcPct val="0"/>
      </a:spcBef>
      <a:spcAft>
        <a:spcPct val="0"/>
      </a:spcAft>
      <a:defRPr kern="1200">
        <a:solidFill>
          <a:schemeClr val="tx1"/>
        </a:solidFill>
        <a:latin typeface="Arial" charset="0"/>
        <a:ea typeface="Verdana" pitchFamily="34" charset="0"/>
        <a:cs typeface="Verdana" pitchFamily="34" charset="0"/>
      </a:defRPr>
    </a:lvl3pPr>
    <a:lvl4pPr marL="1371600" algn="l" defTabSz="457200" rtl="0" fontAlgn="base">
      <a:spcBef>
        <a:spcPct val="0"/>
      </a:spcBef>
      <a:spcAft>
        <a:spcPct val="0"/>
      </a:spcAft>
      <a:defRPr kern="1200">
        <a:solidFill>
          <a:schemeClr val="tx1"/>
        </a:solidFill>
        <a:latin typeface="Arial" charset="0"/>
        <a:ea typeface="Verdana" pitchFamily="34" charset="0"/>
        <a:cs typeface="Verdana" pitchFamily="34" charset="0"/>
      </a:defRPr>
    </a:lvl4pPr>
    <a:lvl5pPr marL="1828800" algn="l" defTabSz="457200" rtl="0" fontAlgn="base">
      <a:spcBef>
        <a:spcPct val="0"/>
      </a:spcBef>
      <a:spcAft>
        <a:spcPct val="0"/>
      </a:spcAft>
      <a:defRPr kern="1200">
        <a:solidFill>
          <a:schemeClr val="tx1"/>
        </a:solidFill>
        <a:latin typeface="Arial" charset="0"/>
        <a:ea typeface="Verdana" pitchFamily="34" charset="0"/>
        <a:cs typeface="Verdana" pitchFamily="34" charset="0"/>
      </a:defRPr>
    </a:lvl5pPr>
    <a:lvl6pPr marL="2286000" algn="l" defTabSz="914400" rtl="0" eaLnBrk="1" latinLnBrk="0" hangingPunct="1">
      <a:defRPr kern="1200">
        <a:solidFill>
          <a:schemeClr val="tx1"/>
        </a:solidFill>
        <a:latin typeface="Arial" charset="0"/>
        <a:ea typeface="Verdana" pitchFamily="34" charset="0"/>
        <a:cs typeface="Verdana" pitchFamily="34" charset="0"/>
      </a:defRPr>
    </a:lvl6pPr>
    <a:lvl7pPr marL="2743200" algn="l" defTabSz="914400" rtl="0" eaLnBrk="1" latinLnBrk="0" hangingPunct="1">
      <a:defRPr kern="1200">
        <a:solidFill>
          <a:schemeClr val="tx1"/>
        </a:solidFill>
        <a:latin typeface="Arial" charset="0"/>
        <a:ea typeface="Verdana" pitchFamily="34" charset="0"/>
        <a:cs typeface="Verdana" pitchFamily="34" charset="0"/>
      </a:defRPr>
    </a:lvl7pPr>
    <a:lvl8pPr marL="3200400" algn="l" defTabSz="914400" rtl="0" eaLnBrk="1" latinLnBrk="0" hangingPunct="1">
      <a:defRPr kern="1200">
        <a:solidFill>
          <a:schemeClr val="tx1"/>
        </a:solidFill>
        <a:latin typeface="Arial" charset="0"/>
        <a:ea typeface="Verdana" pitchFamily="34" charset="0"/>
        <a:cs typeface="Verdana" pitchFamily="34" charset="0"/>
      </a:defRPr>
    </a:lvl8pPr>
    <a:lvl9pPr marL="3657600" algn="l" defTabSz="914400" rtl="0" eaLnBrk="1" latinLnBrk="0" hangingPunct="1">
      <a:defRPr kern="1200">
        <a:solidFill>
          <a:schemeClr val="tx1"/>
        </a:solidFill>
        <a:latin typeface="Arial" charset="0"/>
        <a:ea typeface="Verdana" pitchFamily="34" charset="0"/>
        <a:cs typeface="Verdana" pitchFamily="34"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85"/>
    <a:srgbClr val="E4E0C5"/>
    <a:srgbClr val="DED9B7"/>
    <a:srgbClr val="C1B778"/>
    <a:srgbClr val="BABABA"/>
    <a:srgbClr val="960000"/>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2382" autoAdjust="0"/>
    <p:restoredTop sz="92263" autoAdjust="0"/>
  </p:normalViewPr>
  <p:slideViewPr>
    <p:cSldViewPr snapToObjects="1">
      <p:cViewPr>
        <p:scale>
          <a:sx n="60" d="100"/>
          <a:sy n="60" d="100"/>
        </p:scale>
        <p:origin x="-1493" y="-91"/>
      </p:cViewPr>
      <p:guideLst>
        <p:guide orient="horz" pos="2944"/>
        <p:guide pos="55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84" Type="http://schemas.openxmlformats.org/officeDocument/2006/relationships/slide" Target="slides/slide83.xml"/><Relationship Id="rId89" Type="http://schemas.openxmlformats.org/officeDocument/2006/relationships/slide" Target="slides/slide88.xml"/><Relationship Id="rId97" Type="http://schemas.openxmlformats.org/officeDocument/2006/relationships/tableStyles" Target="tableStyle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slide" Target="slides/slide78.xml"/><Relationship Id="rId87" Type="http://schemas.openxmlformats.org/officeDocument/2006/relationships/slide" Target="slides/slide86.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slide" Target="slides/slide81.xml"/><Relationship Id="rId90" Type="http://schemas.openxmlformats.org/officeDocument/2006/relationships/slide" Target="slides/slide89.xml"/><Relationship Id="rId95"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slide" Target="slides/slide76.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slide" Target="slides/slide79.xml"/><Relationship Id="rId85" Type="http://schemas.openxmlformats.org/officeDocument/2006/relationships/slide" Target="slides/slide84.xml"/><Relationship Id="rId93" Type="http://schemas.openxmlformats.org/officeDocument/2006/relationships/notesMaster" Target="notesMasters/notesMaster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slide" Target="slides/slide82.xml"/><Relationship Id="rId88" Type="http://schemas.openxmlformats.org/officeDocument/2006/relationships/slide" Target="slides/slide87.xml"/><Relationship Id="rId91" Type="http://schemas.openxmlformats.org/officeDocument/2006/relationships/slide" Target="slides/slide90.xml"/><Relationship Id="rId96"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slide" Target="slides/slide80.xml"/><Relationship Id="rId86" Type="http://schemas.openxmlformats.org/officeDocument/2006/relationships/slide" Target="slides/slide85.xml"/><Relationship Id="rId94" Type="http://schemas.openxmlformats.org/officeDocument/2006/relationships/presProps" Target="pres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defRPr sz="1300"/>
            </a:lvl1pPr>
          </a:lstStyle>
          <a:p>
            <a:endParaRPr lang="en-US"/>
          </a:p>
        </p:txBody>
      </p:sp>
      <p:sp>
        <p:nvSpPr>
          <p:cNvPr id="59395" name="Rectangle 3"/>
          <p:cNvSpPr>
            <a:spLocks noGrp="1" noChangeArrowheads="1"/>
          </p:cNvSpPr>
          <p:nvPr>
            <p:ph type="dt" idx="1"/>
          </p:nvPr>
        </p:nvSpPr>
        <p:spPr bwMode="auto">
          <a:xfrm>
            <a:off x="4143587" y="0"/>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lvl1pPr algn="r">
              <a:defRPr sz="1300"/>
            </a:lvl1pPr>
          </a:lstStyle>
          <a:p>
            <a:fld id="{EE109B68-F0F8-44F7-8CE4-94A3BD7839E8}" type="datetimeFigureOut">
              <a:rPr lang="en-US"/>
              <a:pPr/>
              <a:t>9/19/2018</a:t>
            </a:fld>
            <a:endParaRPr lang="en-US"/>
          </a:p>
        </p:txBody>
      </p:sp>
      <p:sp>
        <p:nvSpPr>
          <p:cNvPr id="94212" name="Rectangle 4"/>
          <p:cNvSpPr>
            <a:spLocks noGrp="1" noRot="1" noChangeAspect="1" noChangeArrowheads="1" noTextEdit="1"/>
          </p:cNvSpPr>
          <p:nvPr>
            <p:ph type="sldImg" idx="2"/>
          </p:nvPr>
        </p:nvSpPr>
        <p:spPr bwMode="auto">
          <a:xfrm>
            <a:off x="1257300" y="720725"/>
            <a:ext cx="4800600" cy="360045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7" name="Rectangle 5"/>
          <p:cNvSpPr>
            <a:spLocks noGrp="1" noChangeArrowheads="1"/>
          </p:cNvSpPr>
          <p:nvPr>
            <p:ph type="body" sz="quarter" idx="3"/>
          </p:nvPr>
        </p:nvSpPr>
        <p:spPr bwMode="auto">
          <a:xfrm>
            <a:off x="731520" y="4560570"/>
            <a:ext cx="5852160" cy="43205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59398" name="Rectangle 6"/>
          <p:cNvSpPr>
            <a:spLocks noGrp="1" noChangeArrowheads="1"/>
          </p:cNvSpPr>
          <p:nvPr>
            <p:ph type="ftr" sz="quarter" idx="4"/>
          </p:nvPr>
        </p:nvSpPr>
        <p:spPr bwMode="auto">
          <a:xfrm>
            <a:off x="0"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defRPr sz="1300"/>
            </a:lvl1pPr>
          </a:lstStyle>
          <a:p>
            <a:endParaRPr lang="en-US"/>
          </a:p>
        </p:txBody>
      </p:sp>
      <p:sp>
        <p:nvSpPr>
          <p:cNvPr id="59399" name="Rectangle 7"/>
          <p:cNvSpPr>
            <a:spLocks noGrp="1" noChangeArrowheads="1"/>
          </p:cNvSpPr>
          <p:nvPr>
            <p:ph type="sldNum" sz="quarter" idx="5"/>
          </p:nvPr>
        </p:nvSpPr>
        <p:spPr bwMode="auto">
          <a:xfrm>
            <a:off x="4143587" y="9119474"/>
            <a:ext cx="3169920" cy="4800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6661" tIns="48331" rIns="96661" bIns="48331" numCol="1" anchor="b" anchorCtr="0" compatLnSpc="1">
            <a:prstTxWarp prst="textNoShape">
              <a:avLst/>
            </a:prstTxWarp>
          </a:bodyPr>
          <a:lstStyle>
            <a:lvl1pPr algn="r">
              <a:defRPr sz="1300"/>
            </a:lvl1pPr>
          </a:lstStyle>
          <a:p>
            <a:fld id="{E4232200-283F-48B8-A983-FFE00037210E}" type="slidenum">
              <a:rPr lang="en-US"/>
              <a:pPr/>
              <a:t>‹#›</a:t>
            </a:fld>
            <a:endParaRPr lang="en-US"/>
          </a:p>
        </p:txBody>
      </p:sp>
    </p:spTree>
    <p:extLst>
      <p:ext uri="{BB962C8B-B14F-4D97-AF65-F5344CB8AC3E}">
        <p14:creationId xmlns:p14="http://schemas.microsoft.com/office/powerpoint/2010/main" val="288137241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s://www.youtube.com/watch?v=CGnfKnfY6EM"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3" Type="http://schemas.openxmlformats.org/officeDocument/2006/relationships/hyperlink" Target="http://www.telegraph.co.uk/technology/6125914/How-20-popular-websites-looked-when-they-launched.html" TargetMode="External"/><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5234" name="Slide Image Placeholder 1"/>
          <p:cNvSpPr>
            <a:spLocks noGrp="1" noRot="1" noChangeAspect="1" noTextEdit="1"/>
          </p:cNvSpPr>
          <p:nvPr>
            <p:ph type="sldImg"/>
          </p:nvPr>
        </p:nvSpPr>
        <p:spPr>
          <a:ln/>
        </p:spPr>
      </p:sp>
      <p:sp>
        <p:nvSpPr>
          <p:cNvPr id="95235" name="Notes Placeholder 2"/>
          <p:cNvSpPr>
            <a:spLocks noGrp="1"/>
          </p:cNvSpPr>
          <p:nvPr>
            <p:ph type="body" idx="1"/>
          </p:nvPr>
        </p:nvSpPr>
        <p:spPr>
          <a:noFill/>
        </p:spPr>
        <p:txBody>
          <a:bodyPr/>
          <a:lstStyle/>
          <a:p>
            <a:r>
              <a:rPr lang="en-US" dirty="0" smtClean="0">
                <a:hlinkClick r:id="rId3"/>
              </a:rPr>
              <a:t>https://www.youtube.com/watch?v=CGnfKnfY6EM</a:t>
            </a:r>
            <a:r>
              <a:rPr lang="en-US" dirty="0" smtClean="0"/>
              <a:t> </a:t>
            </a:r>
          </a:p>
          <a:p>
            <a:endParaRPr lang="en-US" dirty="0" smtClean="0"/>
          </a:p>
        </p:txBody>
      </p:sp>
      <p:sp>
        <p:nvSpPr>
          <p:cNvPr id="95236"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F2424508-CB2C-45A8-B6C5-DB947DB3A549}" type="slidenum">
              <a:rPr lang="en-US"/>
              <a:pPr eaLnBrk="1" hangingPunct="1"/>
              <a:t>1</a:t>
            </a:fld>
            <a:endParaRPr lang="en-US"/>
          </a:p>
        </p:txBody>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559EC700-5667-4A24-ACAC-86D1B0AD2D42}" type="slidenum">
              <a:rPr lang="en-US" sz="1000" i="1">
                <a:latin typeface="Times New Roman" pitchFamily="18" charset="0"/>
              </a:rPr>
              <a:pPr algn="r"/>
              <a:t>18</a:t>
            </a:fld>
            <a:endParaRPr lang="en-US" sz="1000" i="1">
              <a:latin typeface="Times New Roman" pitchFamily="18" charset="0"/>
            </a:endParaRPr>
          </a:p>
        </p:txBody>
      </p:sp>
      <p:sp>
        <p:nvSpPr>
          <p:cNvPr id="104451" name="Rectangle 2"/>
          <p:cNvSpPr>
            <a:spLocks noGrp="1" noRot="1" noChangeAspect="1" noChangeArrowheads="1" noTextEdit="1"/>
          </p:cNvSpPr>
          <p:nvPr>
            <p:ph type="sldImg"/>
          </p:nvPr>
        </p:nvSpPr>
        <p:spPr>
          <a:xfrm>
            <a:off x="1258888" y="719138"/>
            <a:ext cx="4800600" cy="3600450"/>
          </a:xfrm>
          <a:ln/>
        </p:spPr>
      </p:sp>
      <p:sp>
        <p:nvSpPr>
          <p:cNvPr id="104452" name="Rectangle 3"/>
          <p:cNvSpPr>
            <a:spLocks noGrp="1" noChangeArrowheads="1"/>
          </p:cNvSpPr>
          <p:nvPr>
            <p:ph type="body" idx="1"/>
          </p:nvPr>
        </p:nvSpPr>
        <p:spPr>
          <a:xfrm>
            <a:off x="977055" y="4558904"/>
            <a:ext cx="5361093" cy="4323874"/>
          </a:xfrm>
          <a:noFill/>
        </p:spPr>
        <p:txBody>
          <a:bodyPr lIns="97134" tIns="49390" rIns="97134" bIns="49390"/>
          <a:lstStyle/>
          <a:p>
            <a:endParaRPr lang="en-US"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5474" name="Slide Image Placeholder 1"/>
          <p:cNvSpPr>
            <a:spLocks noGrp="1" noRot="1" noChangeAspect="1" noTextEdit="1"/>
          </p:cNvSpPr>
          <p:nvPr>
            <p:ph type="sldImg"/>
          </p:nvPr>
        </p:nvSpPr>
        <p:spPr>
          <a:ln/>
        </p:spPr>
      </p:sp>
      <p:sp>
        <p:nvSpPr>
          <p:cNvPr id="105475" name="Notes Placeholder 2"/>
          <p:cNvSpPr>
            <a:spLocks noGrp="1"/>
          </p:cNvSpPr>
          <p:nvPr>
            <p:ph type="body" idx="1"/>
          </p:nvPr>
        </p:nvSpPr>
        <p:spPr>
          <a:noFill/>
        </p:spPr>
        <p:txBody>
          <a:bodyPr/>
          <a:lstStyle/>
          <a:p>
            <a:r>
              <a:rPr lang="en-US" smtClean="0"/>
              <a:t>Connect design patterns with software engineering, so designers in the room know it’s a similar concept</a:t>
            </a:r>
          </a:p>
          <a:p>
            <a:r>
              <a:rPr lang="en-US" smtClean="0"/>
              <a:t>For the software developers familiar with this popular book, should be aware that one of the big things that this book missed is the hierarchy of patterns</a:t>
            </a:r>
          </a:p>
          <a:p>
            <a:endParaRPr lang="en-US" smtClean="0"/>
          </a:p>
        </p:txBody>
      </p:sp>
      <p:sp>
        <p:nvSpPr>
          <p:cNvPr id="105476"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351BEB95-5167-42F9-AFED-E2DF96473F31}" type="slidenum">
              <a:rPr lang="en-US"/>
              <a:pPr eaLnBrk="1" hangingPunct="1"/>
              <a:t>19</a:t>
            </a:fld>
            <a:endParaRPr lang="en-US"/>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6498" name="Slide Image Placeholder 1"/>
          <p:cNvSpPr>
            <a:spLocks noGrp="1" noRot="1" noChangeAspect="1" noTextEdit="1"/>
          </p:cNvSpPr>
          <p:nvPr>
            <p:ph type="sldImg"/>
          </p:nvPr>
        </p:nvSpPr>
        <p:spPr>
          <a:ln/>
        </p:spPr>
      </p:sp>
      <p:sp>
        <p:nvSpPr>
          <p:cNvPr id="106499" name="Notes Placeholder 2"/>
          <p:cNvSpPr>
            <a:spLocks noGrp="1"/>
          </p:cNvSpPr>
          <p:nvPr>
            <p:ph type="body" idx="1"/>
          </p:nvPr>
        </p:nvSpPr>
        <p:spPr>
          <a:noFill/>
        </p:spPr>
        <p:txBody>
          <a:bodyPr/>
          <a:lstStyle/>
          <a:p>
            <a:r>
              <a:rPr lang="en-US" sz="3000" dirty="0"/>
              <a:t>From last year</a:t>
            </a:r>
          </a:p>
          <a:p>
            <a:r>
              <a:rPr lang="en-US" sz="3000" dirty="0"/>
              <a:t>Rotating Banners</a:t>
            </a:r>
          </a:p>
          <a:p>
            <a:pPr lvl="1"/>
            <a:r>
              <a:rPr lang="en-US" sz="2500" dirty="0"/>
              <a:t>Showcase content, change, </a:t>
            </a:r>
            <a:r>
              <a:rPr lang="en-US" sz="2500" dirty="0" err="1"/>
              <a:t>liveness</a:t>
            </a:r>
            <a:endParaRPr lang="en-US" sz="2500" dirty="0"/>
          </a:p>
          <a:p>
            <a:r>
              <a:rPr lang="en-US" sz="3000" dirty="0"/>
              <a:t>Fixed vs dynamic content</a:t>
            </a:r>
          </a:p>
          <a:p>
            <a:r>
              <a:rPr lang="en-US" sz="3000" dirty="0"/>
              <a:t>Content well</a:t>
            </a:r>
          </a:p>
          <a:p>
            <a:pPr lvl="1"/>
            <a:r>
              <a:rPr lang="en-US" sz="2500" dirty="0"/>
              <a:t>Nice square </a:t>
            </a:r>
            <a:r>
              <a:rPr lang="en-US" sz="2500" dirty="0" err="1"/>
              <a:t>boxish</a:t>
            </a:r>
            <a:r>
              <a:rPr lang="en-US" sz="2500" dirty="0"/>
              <a:t> content</a:t>
            </a:r>
          </a:p>
          <a:p>
            <a:r>
              <a:rPr lang="en-US" sz="3000" dirty="0"/>
              <a:t>Sidebars</a:t>
            </a:r>
          </a:p>
          <a:p>
            <a:r>
              <a:rPr lang="en-US" sz="3000" dirty="0"/>
              <a:t>GUI focus in the right place</a:t>
            </a:r>
          </a:p>
          <a:p>
            <a:r>
              <a:rPr lang="en-US" sz="3000" dirty="0"/>
              <a:t>Search by category</a:t>
            </a:r>
          </a:p>
          <a:p>
            <a:endParaRPr lang="en-US" dirty="0" smtClean="0"/>
          </a:p>
          <a:p>
            <a:endParaRPr lang="en-US" dirty="0" smtClean="0"/>
          </a:p>
          <a:p>
            <a:r>
              <a:rPr lang="en-US" sz="3000" dirty="0"/>
              <a:t>Grid layout</a:t>
            </a:r>
          </a:p>
          <a:p>
            <a:pPr lvl="1"/>
            <a:r>
              <a:rPr lang="en-US" sz="2500" dirty="0"/>
              <a:t>Smaller columns for </a:t>
            </a:r>
            <a:r>
              <a:rPr lang="en-US" sz="2500" dirty="0" err="1"/>
              <a:t>NYTimes</a:t>
            </a:r>
            <a:endParaRPr lang="en-US" sz="2500" dirty="0"/>
          </a:p>
          <a:p>
            <a:pPr lvl="1"/>
            <a:r>
              <a:rPr lang="en-US" sz="2500" dirty="0"/>
              <a:t>Amazon has bigger columns</a:t>
            </a:r>
          </a:p>
          <a:p>
            <a:r>
              <a:rPr lang="en-US" sz="3000" dirty="0"/>
              <a:t>Banner ads / top-right or headers</a:t>
            </a:r>
          </a:p>
          <a:p>
            <a:pPr lvl="1"/>
            <a:r>
              <a:rPr lang="en-US" sz="2500" dirty="0"/>
              <a:t>Big photo on front page</a:t>
            </a:r>
          </a:p>
          <a:p>
            <a:r>
              <a:rPr lang="en-US" sz="3000" dirty="0"/>
              <a:t>Search bar and </a:t>
            </a:r>
            <a:r>
              <a:rPr lang="en-US" sz="3000" dirty="0" err="1"/>
              <a:t>nav</a:t>
            </a:r>
            <a:r>
              <a:rPr lang="en-US" sz="3000" dirty="0"/>
              <a:t> bar / position often middle </a:t>
            </a:r>
          </a:p>
          <a:p>
            <a:r>
              <a:rPr lang="en-US" sz="3000" dirty="0"/>
              <a:t>Footer / miscellaneous</a:t>
            </a:r>
          </a:p>
          <a:p>
            <a:r>
              <a:rPr lang="en-US" sz="3000" dirty="0"/>
              <a:t>Logos at top-left and clickable to go home</a:t>
            </a:r>
          </a:p>
          <a:p>
            <a:r>
              <a:rPr lang="en-US" sz="3000" dirty="0"/>
              <a:t>Good contrast</a:t>
            </a:r>
          </a:p>
          <a:p>
            <a:endParaRPr lang="en-US" sz="3000" dirty="0"/>
          </a:p>
          <a:p>
            <a:endParaRPr lang="en-US" sz="3000" dirty="0"/>
          </a:p>
          <a:p>
            <a:endParaRPr lang="en-US" dirty="0" smtClean="0"/>
          </a:p>
        </p:txBody>
      </p:sp>
      <p:sp>
        <p:nvSpPr>
          <p:cNvPr id="106500"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317442A5-02AF-4752-A799-48CE7F962472}" type="slidenum">
              <a:rPr lang="en-US"/>
              <a:pPr eaLnBrk="1" hangingPunct="1"/>
              <a:t>22</a:t>
            </a:fld>
            <a:endParaRPr lang="en-US"/>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7522" name="Slide Image Placeholder 1"/>
          <p:cNvSpPr>
            <a:spLocks noGrp="1" noRot="1" noChangeAspect="1" noTextEdit="1"/>
          </p:cNvSpPr>
          <p:nvPr>
            <p:ph type="sldImg"/>
          </p:nvPr>
        </p:nvSpPr>
        <p:spPr>
          <a:ln/>
        </p:spPr>
      </p:sp>
      <p:sp>
        <p:nvSpPr>
          <p:cNvPr id="107523" name="Notes Placeholder 2"/>
          <p:cNvSpPr>
            <a:spLocks noGrp="1"/>
          </p:cNvSpPr>
          <p:nvPr>
            <p:ph type="body" idx="1"/>
          </p:nvPr>
        </p:nvSpPr>
        <p:spPr>
          <a:noFill/>
        </p:spPr>
        <p:txBody>
          <a:bodyPr/>
          <a:lstStyle/>
          <a:p>
            <a:r>
              <a:rPr lang="en-US" smtClean="0"/>
              <a:t>Ebay page</a:t>
            </a:r>
          </a:p>
        </p:txBody>
      </p:sp>
      <p:sp>
        <p:nvSpPr>
          <p:cNvPr id="107524"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A77FB66D-587E-4B80-8F4C-B0EBB6D46A9C}" type="slidenum">
              <a:rPr lang="en-US"/>
              <a:pPr eaLnBrk="1" hangingPunct="1"/>
              <a:t>27</a:t>
            </a:fld>
            <a:endParaRPr lang="en-US"/>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8546" name="Slide Image Placeholder 1"/>
          <p:cNvSpPr>
            <a:spLocks noGrp="1" noRot="1" noChangeAspect="1" noTextEdit="1"/>
          </p:cNvSpPr>
          <p:nvPr>
            <p:ph type="sldImg"/>
          </p:nvPr>
        </p:nvSpPr>
        <p:spPr>
          <a:ln/>
        </p:spPr>
      </p:sp>
      <p:sp>
        <p:nvSpPr>
          <p:cNvPr id="108547" name="Notes Placeholder 2"/>
          <p:cNvSpPr>
            <a:spLocks noGrp="1"/>
          </p:cNvSpPr>
          <p:nvPr>
            <p:ph type="body" idx="1"/>
          </p:nvPr>
        </p:nvSpPr>
        <p:spPr>
          <a:noFill/>
        </p:spPr>
        <p:txBody>
          <a:bodyPr/>
          <a:lstStyle/>
          <a:p>
            <a:r>
              <a:rPr lang="en-US" smtClean="0"/>
              <a:t>Ebay page</a:t>
            </a:r>
          </a:p>
        </p:txBody>
      </p:sp>
      <p:sp>
        <p:nvSpPr>
          <p:cNvPr id="108548"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48926B18-7749-4F34-8D63-F96AE81DF7E7}" type="slidenum">
              <a:rPr lang="en-US"/>
              <a:pPr eaLnBrk="1" hangingPunct="1"/>
              <a:t>30</a:t>
            </a:fld>
            <a:endParaRPr lang="en-US"/>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9570" name="Slide Image Placeholder 1"/>
          <p:cNvSpPr>
            <a:spLocks noGrp="1" noRot="1" noChangeAspect="1" noTextEdit="1"/>
          </p:cNvSpPr>
          <p:nvPr>
            <p:ph type="sldImg"/>
          </p:nvPr>
        </p:nvSpPr>
        <p:spPr>
          <a:ln/>
        </p:spPr>
      </p:sp>
      <p:sp>
        <p:nvSpPr>
          <p:cNvPr id="109571" name="Notes Placeholder 2"/>
          <p:cNvSpPr>
            <a:spLocks noGrp="1"/>
          </p:cNvSpPr>
          <p:nvPr>
            <p:ph type="body" idx="1"/>
          </p:nvPr>
        </p:nvSpPr>
        <p:spPr>
          <a:noFill/>
        </p:spPr>
        <p:txBody>
          <a:bodyPr/>
          <a:lstStyle/>
          <a:p>
            <a:r>
              <a:rPr lang="en-US" smtClean="0"/>
              <a:t>Ebay page</a:t>
            </a:r>
          </a:p>
        </p:txBody>
      </p:sp>
      <p:sp>
        <p:nvSpPr>
          <p:cNvPr id="109572"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79DB3D4C-86F0-42F9-BB14-08BE082E5CF9}" type="slidenum">
              <a:rPr lang="en-US"/>
              <a:pPr eaLnBrk="1" hangingPunct="1"/>
              <a:t>33</a:t>
            </a:fld>
            <a:endParaRPr lang="en-US"/>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0594" name="Slide Image Placeholder 1"/>
          <p:cNvSpPr>
            <a:spLocks noGrp="1" noRot="1" noChangeAspect="1" noTextEdit="1"/>
          </p:cNvSpPr>
          <p:nvPr>
            <p:ph type="sldImg"/>
          </p:nvPr>
        </p:nvSpPr>
        <p:spPr>
          <a:ln/>
        </p:spPr>
      </p:sp>
      <p:sp>
        <p:nvSpPr>
          <p:cNvPr id="110595" name="Notes Placeholder 2"/>
          <p:cNvSpPr>
            <a:spLocks noGrp="1"/>
          </p:cNvSpPr>
          <p:nvPr>
            <p:ph type="body" idx="1"/>
          </p:nvPr>
        </p:nvSpPr>
        <p:spPr>
          <a:noFill/>
        </p:spPr>
        <p:txBody>
          <a:bodyPr/>
          <a:lstStyle/>
          <a:p>
            <a:r>
              <a:rPr lang="en-US" smtClean="0"/>
              <a:t>This is the Wide Area Workflow site. This is the site where you can submit invoices to the US government if you have a contract. Now, imagine you just came to this site for the first time. Tell me about what you see.</a:t>
            </a:r>
          </a:p>
        </p:txBody>
      </p:sp>
      <p:sp>
        <p:nvSpPr>
          <p:cNvPr id="110596"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98A51D95-BA1C-4ACA-AD35-F2F7E3662633}" type="slidenum">
              <a:rPr lang="en-US"/>
              <a:pPr eaLnBrk="1" hangingPunct="1"/>
              <a:t>36</a:t>
            </a:fld>
            <a:endParaRPr lang="en-US"/>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1618" name="Slide Image Placeholder 1"/>
          <p:cNvSpPr>
            <a:spLocks noGrp="1" noRot="1" noChangeAspect="1" noTextEdit="1"/>
          </p:cNvSpPr>
          <p:nvPr>
            <p:ph type="sldImg"/>
          </p:nvPr>
        </p:nvSpPr>
        <p:spPr>
          <a:ln/>
        </p:spPr>
      </p:sp>
      <p:sp>
        <p:nvSpPr>
          <p:cNvPr id="111619" name="Notes Placeholder 2"/>
          <p:cNvSpPr>
            <a:spLocks noGrp="1"/>
          </p:cNvSpPr>
          <p:nvPr>
            <p:ph type="body" idx="1"/>
          </p:nvPr>
        </p:nvSpPr>
        <p:spPr>
          <a:noFill/>
        </p:spPr>
        <p:txBody>
          <a:bodyPr/>
          <a:lstStyle/>
          <a:p>
            <a:r>
              <a:rPr lang="en-US" smtClean="0"/>
              <a:t>So the problem on the previous screen is that there’s no clear action at all of what to do. It turns out that you have to scroll down to see the important parts, ie login, new user, etc. </a:t>
            </a:r>
          </a:p>
          <a:p>
            <a:endParaRPr lang="en-US" smtClean="0"/>
          </a:p>
          <a:p>
            <a:r>
              <a:rPr lang="en-US" smtClean="0"/>
              <a:t>There’s also this weird grey area on the bottom which wasn’t used, not sure why.</a:t>
            </a:r>
          </a:p>
        </p:txBody>
      </p:sp>
      <p:sp>
        <p:nvSpPr>
          <p:cNvPr id="111620"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AAE9F17F-39F2-4F1B-AEBA-409819BF4C3E}" type="slidenum">
              <a:rPr lang="en-US"/>
              <a:pPr eaLnBrk="1" hangingPunct="1"/>
              <a:t>37</a:t>
            </a:fld>
            <a:endParaRPr lang="en-US"/>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42" name="Slide Image Placeholder 1"/>
          <p:cNvSpPr>
            <a:spLocks noGrp="1" noRot="1" noChangeAspect="1" noTextEdit="1"/>
          </p:cNvSpPr>
          <p:nvPr>
            <p:ph type="sldImg"/>
          </p:nvPr>
        </p:nvSpPr>
        <p:spPr>
          <a:ln/>
        </p:spPr>
      </p:sp>
      <p:sp>
        <p:nvSpPr>
          <p:cNvPr id="112643" name="Notes Placeholder 2"/>
          <p:cNvSpPr>
            <a:spLocks noGrp="1"/>
          </p:cNvSpPr>
          <p:nvPr>
            <p:ph type="body" idx="1"/>
          </p:nvPr>
        </p:nvSpPr>
        <p:spPr>
          <a:noFill/>
        </p:spPr>
        <p:txBody>
          <a:bodyPr/>
          <a:lstStyle/>
          <a:p>
            <a:r>
              <a:rPr lang="en-US" smtClean="0"/>
              <a:t>Note how Amazon has the same button twice, at top and at bottom. So if you scroll, you’ll still see the button to continue.</a:t>
            </a:r>
          </a:p>
        </p:txBody>
      </p:sp>
      <p:sp>
        <p:nvSpPr>
          <p:cNvPr id="112644"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A41B0D49-42EE-4053-B2C8-23D7454F7430}" type="slidenum">
              <a:rPr lang="en-US"/>
              <a:pPr eaLnBrk="1" hangingPunct="1"/>
              <a:t>38</a:t>
            </a:fld>
            <a:endParaRPr lang="en-US"/>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3666" name="Slide Image Placeholder 1"/>
          <p:cNvSpPr>
            <a:spLocks noGrp="1" noRot="1" noChangeAspect="1" noTextEdit="1"/>
          </p:cNvSpPr>
          <p:nvPr>
            <p:ph type="sldImg"/>
          </p:nvPr>
        </p:nvSpPr>
        <p:spPr>
          <a:ln/>
        </p:spPr>
      </p:sp>
      <p:sp>
        <p:nvSpPr>
          <p:cNvPr id="113667" name="Notes Placeholder 2"/>
          <p:cNvSpPr>
            <a:spLocks noGrp="1"/>
          </p:cNvSpPr>
          <p:nvPr>
            <p:ph type="body" idx="1"/>
          </p:nvPr>
        </p:nvSpPr>
        <p:spPr>
          <a:noFill/>
        </p:spPr>
        <p:txBody>
          <a:bodyPr/>
          <a:lstStyle/>
          <a:p>
            <a:r>
              <a:rPr lang="en-US" smtClean="0"/>
              <a:t>This is a deliberately blurred version of Gmail. Note that the red “Compose” button on the left is really visible, as is the blue search button. Good consistent visual design for Google web properties makes them easy to use, and you can transfer your knowledge well too across Google web sites.</a:t>
            </a:r>
          </a:p>
        </p:txBody>
      </p:sp>
      <p:sp>
        <p:nvSpPr>
          <p:cNvPr id="113668"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9F297745-73E7-4DBE-84CB-B056115D645D}" type="slidenum">
              <a:rPr lang="en-US"/>
              <a:pPr eaLnBrk="1" hangingPunct="1"/>
              <a:t>39</a:t>
            </a:fld>
            <a:endParaRPr lang="en-US"/>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6258" name="Slide Image Placeholder 1"/>
          <p:cNvSpPr>
            <a:spLocks noGrp="1" noRot="1" noChangeAspect="1" noTextEdit="1"/>
          </p:cNvSpPr>
          <p:nvPr>
            <p:ph type="sldImg"/>
          </p:nvPr>
        </p:nvSpPr>
        <p:spPr>
          <a:ln/>
        </p:spPr>
      </p:sp>
      <p:sp>
        <p:nvSpPr>
          <p:cNvPr id="96259" name="Notes Placeholder 2"/>
          <p:cNvSpPr>
            <a:spLocks noGrp="1"/>
          </p:cNvSpPr>
          <p:nvPr>
            <p:ph type="body" idx="1"/>
          </p:nvPr>
        </p:nvSpPr>
        <p:spPr>
          <a:noFill/>
        </p:spPr>
        <p:txBody>
          <a:bodyPr/>
          <a:lstStyle/>
          <a:p>
            <a:r>
              <a:rPr lang="en-US" smtClean="0"/>
              <a:t>Ebay page</a:t>
            </a:r>
          </a:p>
        </p:txBody>
      </p:sp>
      <p:sp>
        <p:nvSpPr>
          <p:cNvPr id="96260"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EE009AB8-EB62-476D-ABB0-590B4F4D66AC}" type="slidenum">
              <a:rPr lang="en-US"/>
              <a:pPr eaLnBrk="1" hangingPunct="1"/>
              <a:t>4</a:t>
            </a:fld>
            <a:endParaRPr lang="en-US"/>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4690"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20322B80-7827-4AD6-A98C-6667D8BE0292}" type="slidenum">
              <a:rPr lang="en-US" sz="1000" i="1">
                <a:latin typeface="Times New Roman" pitchFamily="18" charset="0"/>
              </a:rPr>
              <a:pPr algn="r"/>
              <a:t>45</a:t>
            </a:fld>
            <a:endParaRPr lang="en-US" sz="1000" i="1">
              <a:latin typeface="Times New Roman" pitchFamily="18" charset="0"/>
            </a:endParaRPr>
          </a:p>
        </p:txBody>
      </p:sp>
      <p:sp>
        <p:nvSpPr>
          <p:cNvPr id="114691" name="Rectangle 2"/>
          <p:cNvSpPr>
            <a:spLocks noGrp="1" noRot="1" noChangeAspect="1" noChangeArrowheads="1" noTextEdit="1"/>
          </p:cNvSpPr>
          <p:nvPr>
            <p:ph type="sldImg"/>
          </p:nvPr>
        </p:nvSpPr>
        <p:spPr>
          <a:xfrm>
            <a:off x="1258888" y="719138"/>
            <a:ext cx="4800600" cy="3600450"/>
          </a:xfrm>
          <a:ln/>
        </p:spPr>
      </p:sp>
      <p:sp>
        <p:nvSpPr>
          <p:cNvPr id="114692" name="Rectangle 3"/>
          <p:cNvSpPr>
            <a:spLocks noGrp="1" noChangeArrowheads="1"/>
          </p:cNvSpPr>
          <p:nvPr>
            <p:ph type="body" idx="1"/>
          </p:nvPr>
        </p:nvSpPr>
        <p:spPr>
          <a:xfrm>
            <a:off x="977055" y="4558904"/>
            <a:ext cx="5361093" cy="4323874"/>
          </a:xfrm>
          <a:noFill/>
        </p:spPr>
        <p:txBody>
          <a:bodyPr lIns="97134" tIns="49390" rIns="97134" bIns="49390"/>
          <a:lstStyle/>
          <a:p>
            <a:endParaRPr lang="en-US"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5714" name="Slide Image Placeholder 1"/>
          <p:cNvSpPr>
            <a:spLocks noGrp="1" noRot="1" noChangeAspect="1" noTextEdit="1"/>
          </p:cNvSpPr>
          <p:nvPr>
            <p:ph type="sldImg"/>
          </p:nvPr>
        </p:nvSpPr>
        <p:spPr>
          <a:ln/>
        </p:spPr>
      </p:sp>
      <p:sp>
        <p:nvSpPr>
          <p:cNvPr id="115715" name="Notes Placeholder 2"/>
          <p:cNvSpPr>
            <a:spLocks noGrp="1"/>
          </p:cNvSpPr>
          <p:nvPr>
            <p:ph type="body" idx="1"/>
          </p:nvPr>
        </p:nvSpPr>
        <p:spPr>
          <a:noFill/>
        </p:spPr>
        <p:txBody>
          <a:bodyPr/>
          <a:lstStyle/>
          <a:p>
            <a:r>
              <a:rPr lang="en-US" smtClean="0"/>
              <a:t>This is just to give you some vocabulary for talking about web design. Don’t expect you to buy the book.</a:t>
            </a:r>
          </a:p>
        </p:txBody>
      </p:sp>
      <p:sp>
        <p:nvSpPr>
          <p:cNvPr id="115716"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24A3E2F3-BFB4-486C-8766-213F67C77CB8}" type="slidenum">
              <a:rPr lang="en-US"/>
              <a:pPr eaLnBrk="1" hangingPunct="1"/>
              <a:t>46</a:t>
            </a:fld>
            <a:endParaRPr lang="en-US"/>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6738"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78EE6288-2EFD-46FC-9009-6E3320AF6024}" type="slidenum">
              <a:rPr lang="en-US" sz="1000" i="1">
                <a:latin typeface="Times New Roman" pitchFamily="18" charset="0"/>
              </a:rPr>
              <a:pPr algn="r"/>
              <a:t>48</a:t>
            </a:fld>
            <a:endParaRPr lang="en-US" sz="1000" i="1">
              <a:latin typeface="Times New Roman" pitchFamily="18" charset="0"/>
            </a:endParaRPr>
          </a:p>
        </p:txBody>
      </p:sp>
      <p:sp>
        <p:nvSpPr>
          <p:cNvPr id="116739" name="Rectangle 2"/>
          <p:cNvSpPr>
            <a:spLocks noGrp="1" noRot="1" noChangeAspect="1" noChangeArrowheads="1" noTextEdit="1"/>
          </p:cNvSpPr>
          <p:nvPr>
            <p:ph type="sldImg"/>
          </p:nvPr>
        </p:nvSpPr>
        <p:spPr>
          <a:xfrm>
            <a:off x="1266825" y="725488"/>
            <a:ext cx="4784725" cy="3589337"/>
          </a:xfrm>
          <a:ln/>
        </p:spPr>
      </p:sp>
      <p:sp>
        <p:nvSpPr>
          <p:cNvPr id="116740" name="Rectangle 3"/>
          <p:cNvSpPr>
            <a:spLocks noGrp="1" noChangeArrowheads="1"/>
          </p:cNvSpPr>
          <p:nvPr>
            <p:ph type="body" idx="1"/>
          </p:nvPr>
        </p:nvSpPr>
        <p:spPr>
          <a:xfrm>
            <a:off x="975360" y="4560570"/>
            <a:ext cx="5364480" cy="4320540"/>
          </a:xfrm>
          <a:noFill/>
        </p:spPr>
        <p:txBody>
          <a:bodyPr lIns="97134" tIns="49390" rIns="97134" bIns="49390"/>
          <a:lstStyle/>
          <a:p>
            <a:endParaRPr lang="en-US"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7762"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DAD084AB-C4F0-4705-96B9-A910BB073A3A}" type="slidenum">
              <a:rPr lang="en-US" sz="1000" i="1">
                <a:latin typeface="Times New Roman" pitchFamily="18" charset="0"/>
              </a:rPr>
              <a:pPr algn="r"/>
              <a:t>49</a:t>
            </a:fld>
            <a:endParaRPr lang="en-US" sz="1000" i="1">
              <a:latin typeface="Times New Roman" pitchFamily="18" charset="0"/>
            </a:endParaRPr>
          </a:p>
        </p:txBody>
      </p:sp>
      <p:sp>
        <p:nvSpPr>
          <p:cNvPr id="117763" name="Rectangle 2"/>
          <p:cNvSpPr>
            <a:spLocks noGrp="1" noRot="1" noChangeAspect="1" noChangeArrowheads="1" noTextEdit="1"/>
          </p:cNvSpPr>
          <p:nvPr>
            <p:ph type="sldImg"/>
          </p:nvPr>
        </p:nvSpPr>
        <p:spPr>
          <a:xfrm>
            <a:off x="1266825" y="725488"/>
            <a:ext cx="4784725" cy="3589337"/>
          </a:xfrm>
          <a:ln/>
        </p:spPr>
      </p:sp>
      <p:sp>
        <p:nvSpPr>
          <p:cNvPr id="117764" name="Rectangle 3"/>
          <p:cNvSpPr>
            <a:spLocks noGrp="1" noChangeArrowheads="1"/>
          </p:cNvSpPr>
          <p:nvPr>
            <p:ph type="body" idx="1"/>
          </p:nvPr>
        </p:nvSpPr>
        <p:spPr>
          <a:xfrm>
            <a:off x="975360" y="4560570"/>
            <a:ext cx="5364480" cy="4320540"/>
          </a:xfrm>
          <a:noFill/>
        </p:spPr>
        <p:txBody>
          <a:bodyPr lIns="97134" tIns="49390" rIns="97134" bIns="49390"/>
          <a:lstStyle/>
          <a:p>
            <a:endParaRPr lang="en-US"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8786" name="Slide Image Placeholder 1"/>
          <p:cNvSpPr>
            <a:spLocks noGrp="1" noRot="1" noChangeAspect="1" noTextEdit="1"/>
          </p:cNvSpPr>
          <p:nvPr>
            <p:ph type="sldImg"/>
          </p:nvPr>
        </p:nvSpPr>
        <p:spPr>
          <a:ln/>
        </p:spPr>
      </p:sp>
      <p:sp>
        <p:nvSpPr>
          <p:cNvPr id="118787" name="Notes Placeholder 2"/>
          <p:cNvSpPr>
            <a:spLocks noGrp="1"/>
          </p:cNvSpPr>
          <p:nvPr>
            <p:ph type="body" idx="1"/>
          </p:nvPr>
        </p:nvSpPr>
        <p:spPr>
          <a:noFill/>
        </p:spPr>
        <p:txBody>
          <a:bodyPr/>
          <a:lstStyle/>
          <a:p>
            <a:r>
              <a:rPr lang="en-US" smtClean="0"/>
              <a:t>This example is particularly useful, since it shows (a) a pattern in detail and (b) a really useful one that also (c) links to many other patterns</a:t>
            </a:r>
          </a:p>
        </p:txBody>
      </p:sp>
      <p:sp>
        <p:nvSpPr>
          <p:cNvPr id="118788"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F280AFA8-DF62-4D01-A0FB-34FF1C352BD3}" type="slidenum">
              <a:rPr lang="en-US"/>
              <a:pPr eaLnBrk="1" hangingPunct="1"/>
              <a:t>50</a:t>
            </a:fld>
            <a:endParaRPr lang="en-US"/>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9810"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A5696B29-BE57-4D28-8E3C-D2693BBB69F9}" type="slidenum">
              <a:rPr lang="en-US" sz="1000" i="1">
                <a:latin typeface="Times New Roman" pitchFamily="18" charset="0"/>
              </a:rPr>
              <a:pPr algn="r"/>
              <a:t>59</a:t>
            </a:fld>
            <a:endParaRPr lang="en-US" sz="1000" i="1">
              <a:latin typeface="Times New Roman" pitchFamily="18" charset="0"/>
            </a:endParaRPr>
          </a:p>
        </p:txBody>
      </p:sp>
      <p:sp>
        <p:nvSpPr>
          <p:cNvPr id="119811" name="Rectangle 2"/>
          <p:cNvSpPr>
            <a:spLocks noGrp="1" noRot="1" noChangeAspect="1" noChangeArrowheads="1" noTextEdit="1"/>
          </p:cNvSpPr>
          <p:nvPr>
            <p:ph type="sldImg"/>
          </p:nvPr>
        </p:nvSpPr>
        <p:spPr>
          <a:xfrm>
            <a:off x="1258888" y="719138"/>
            <a:ext cx="4800600" cy="3600450"/>
          </a:xfrm>
          <a:ln/>
        </p:spPr>
      </p:sp>
      <p:sp>
        <p:nvSpPr>
          <p:cNvPr id="119812" name="Rectangle 3"/>
          <p:cNvSpPr>
            <a:spLocks noGrp="1" noChangeArrowheads="1"/>
          </p:cNvSpPr>
          <p:nvPr>
            <p:ph type="body" idx="1"/>
          </p:nvPr>
        </p:nvSpPr>
        <p:spPr>
          <a:xfrm>
            <a:off x="977055" y="4558904"/>
            <a:ext cx="5361093" cy="4323874"/>
          </a:xfrm>
          <a:noFill/>
        </p:spPr>
        <p:txBody>
          <a:bodyPr lIns="97134" tIns="49390" rIns="97134" bIns="49390"/>
          <a:lstStyle/>
          <a:p>
            <a:endParaRPr lang="en-US"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0834"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CC0F1250-2C81-4730-9F88-1B0C0623B721}" type="slidenum">
              <a:rPr lang="en-US" sz="1000" i="1">
                <a:latin typeface="Times New Roman" pitchFamily="18" charset="0"/>
              </a:rPr>
              <a:pPr algn="r"/>
              <a:t>60</a:t>
            </a:fld>
            <a:endParaRPr lang="en-US" sz="1000" i="1">
              <a:latin typeface="Times New Roman" pitchFamily="18" charset="0"/>
            </a:endParaRPr>
          </a:p>
        </p:txBody>
      </p:sp>
      <p:sp>
        <p:nvSpPr>
          <p:cNvPr id="120835" name="Rectangle 2"/>
          <p:cNvSpPr>
            <a:spLocks noGrp="1" noRot="1" noChangeAspect="1" noChangeArrowheads="1" noTextEdit="1"/>
          </p:cNvSpPr>
          <p:nvPr>
            <p:ph type="sldImg"/>
          </p:nvPr>
        </p:nvSpPr>
        <p:spPr>
          <a:xfrm>
            <a:off x="1258888" y="719138"/>
            <a:ext cx="4800600" cy="3600450"/>
          </a:xfrm>
          <a:ln/>
        </p:spPr>
      </p:sp>
      <p:sp>
        <p:nvSpPr>
          <p:cNvPr id="120836" name="Rectangle 3"/>
          <p:cNvSpPr>
            <a:spLocks noGrp="1" noChangeArrowheads="1"/>
          </p:cNvSpPr>
          <p:nvPr>
            <p:ph type="body" idx="1"/>
          </p:nvPr>
        </p:nvSpPr>
        <p:spPr>
          <a:xfrm>
            <a:off x="977055" y="4558904"/>
            <a:ext cx="5361093" cy="4323874"/>
          </a:xfrm>
          <a:noFill/>
        </p:spPr>
        <p:txBody>
          <a:bodyPr lIns="97134" tIns="49390" rIns="97134" bIns="49390"/>
          <a:lstStyle/>
          <a:p>
            <a:endParaRPr lang="en-US"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1858" name="Slide Image Placeholder 1"/>
          <p:cNvSpPr>
            <a:spLocks noGrp="1" noRot="1" noChangeAspect="1" noTextEdit="1"/>
          </p:cNvSpPr>
          <p:nvPr>
            <p:ph type="sldImg"/>
          </p:nvPr>
        </p:nvSpPr>
        <p:spPr>
          <a:ln/>
        </p:spPr>
      </p:sp>
      <p:sp>
        <p:nvSpPr>
          <p:cNvPr id="121859" name="Notes Placeholder 2"/>
          <p:cNvSpPr>
            <a:spLocks noGrp="1"/>
          </p:cNvSpPr>
          <p:nvPr>
            <p:ph type="body" idx="1"/>
          </p:nvPr>
        </p:nvSpPr>
        <p:spPr>
          <a:noFill/>
        </p:spPr>
        <p:txBody>
          <a:bodyPr/>
          <a:lstStyle/>
          <a:p>
            <a:pPr>
              <a:lnSpc>
                <a:spcPct val="90000"/>
              </a:lnSpc>
            </a:pPr>
            <a:r>
              <a:rPr lang="en-US" dirty="0" smtClean="0"/>
              <a:t>Pro</a:t>
            </a:r>
          </a:p>
          <a:p>
            <a:pPr lvl="1">
              <a:lnSpc>
                <a:spcPct val="90000"/>
              </a:lnSpc>
            </a:pPr>
            <a:r>
              <a:rPr lang="en-US" dirty="0" smtClean="0"/>
              <a:t>Can be good for new users if they are familiar with those design patterns</a:t>
            </a:r>
          </a:p>
          <a:p>
            <a:pPr lvl="1">
              <a:lnSpc>
                <a:spcPct val="90000"/>
              </a:lnSpc>
            </a:pPr>
            <a:r>
              <a:rPr lang="en-US" dirty="0" smtClean="0"/>
              <a:t>Don’t have to re-invent</a:t>
            </a:r>
          </a:p>
          <a:p>
            <a:pPr>
              <a:lnSpc>
                <a:spcPct val="90000"/>
              </a:lnSpc>
            </a:pPr>
            <a:r>
              <a:rPr lang="en-US" dirty="0" smtClean="0"/>
              <a:t>Con</a:t>
            </a:r>
          </a:p>
          <a:p>
            <a:pPr lvl="1">
              <a:lnSpc>
                <a:spcPct val="90000"/>
              </a:lnSpc>
            </a:pPr>
            <a:r>
              <a:rPr lang="en-US" dirty="0" smtClean="0"/>
              <a:t>Something that works but necessarily good</a:t>
            </a:r>
          </a:p>
          <a:p>
            <a:pPr lvl="1">
              <a:lnSpc>
                <a:spcPct val="90000"/>
              </a:lnSpc>
            </a:pPr>
            <a:r>
              <a:rPr lang="en-US" dirty="0" smtClean="0"/>
              <a:t>Stifle creativity / copying everyone else</a:t>
            </a:r>
          </a:p>
          <a:p>
            <a:pPr lvl="1">
              <a:lnSpc>
                <a:spcPct val="90000"/>
              </a:lnSpc>
            </a:pPr>
            <a:r>
              <a:rPr lang="en-US" dirty="0" smtClean="0"/>
              <a:t>Can be confused if you do it wrong</a:t>
            </a:r>
          </a:p>
          <a:p>
            <a:pPr lvl="1">
              <a:lnSpc>
                <a:spcPct val="90000"/>
              </a:lnSpc>
            </a:pPr>
            <a:r>
              <a:rPr lang="en-US" dirty="0" smtClean="0"/>
              <a:t>Might be stuck in local optima / needs to be revised with new tech or tasks</a:t>
            </a:r>
          </a:p>
          <a:p>
            <a:endParaRPr lang="en-US" dirty="0" smtClean="0"/>
          </a:p>
          <a:p>
            <a:pPr>
              <a:lnSpc>
                <a:spcPct val="90000"/>
              </a:lnSpc>
            </a:pPr>
            <a:r>
              <a:rPr lang="en-US" dirty="0" smtClean="0"/>
              <a:t>(-) Potentially stifle innovation</a:t>
            </a:r>
          </a:p>
          <a:p>
            <a:pPr>
              <a:lnSpc>
                <a:spcPct val="90000"/>
              </a:lnSpc>
            </a:pPr>
            <a:r>
              <a:rPr lang="en-US" dirty="0" smtClean="0"/>
              <a:t>(+) Makes web designs universal</a:t>
            </a:r>
          </a:p>
          <a:p>
            <a:pPr>
              <a:lnSpc>
                <a:spcPct val="90000"/>
              </a:lnSpc>
            </a:pPr>
            <a:r>
              <a:rPr lang="en-US" dirty="0" smtClean="0"/>
              <a:t>(-) If you implement pattern incorrectly, confusing</a:t>
            </a:r>
          </a:p>
          <a:p>
            <a:pPr>
              <a:lnSpc>
                <a:spcPct val="90000"/>
              </a:lnSpc>
            </a:pPr>
            <a:r>
              <a:rPr lang="en-US" dirty="0" smtClean="0"/>
              <a:t>(+) Easier to collaborate with designers and </a:t>
            </a:r>
            <a:r>
              <a:rPr lang="en-US" dirty="0" err="1" smtClean="0"/>
              <a:t>devs</a:t>
            </a:r>
            <a:endParaRPr lang="en-US" dirty="0" smtClean="0"/>
          </a:p>
          <a:p>
            <a:pPr lvl="1">
              <a:lnSpc>
                <a:spcPct val="90000"/>
              </a:lnSpc>
            </a:pPr>
            <a:r>
              <a:rPr lang="en-US" dirty="0" smtClean="0"/>
              <a:t>Might be easier for reusable components</a:t>
            </a:r>
          </a:p>
          <a:p>
            <a:pPr lvl="1">
              <a:lnSpc>
                <a:spcPct val="90000"/>
              </a:lnSpc>
            </a:pPr>
            <a:r>
              <a:rPr lang="en-US" dirty="0" smtClean="0"/>
              <a:t>Potentially saves time</a:t>
            </a:r>
          </a:p>
          <a:p>
            <a:pPr>
              <a:lnSpc>
                <a:spcPct val="90000"/>
              </a:lnSpc>
            </a:pPr>
            <a:r>
              <a:rPr lang="en-US" dirty="0" smtClean="0"/>
              <a:t>(-) Can repeat the same problem</a:t>
            </a:r>
          </a:p>
          <a:p>
            <a:pPr lvl="1">
              <a:lnSpc>
                <a:spcPct val="90000"/>
              </a:lnSpc>
            </a:pPr>
            <a:r>
              <a:rPr lang="en-US" dirty="0" smtClean="0"/>
              <a:t>Propagating bad designs</a:t>
            </a:r>
          </a:p>
          <a:p>
            <a:pPr>
              <a:lnSpc>
                <a:spcPct val="90000"/>
              </a:lnSpc>
            </a:pPr>
            <a:endParaRPr lang="en-US" dirty="0" smtClean="0"/>
          </a:p>
          <a:p>
            <a:pPr>
              <a:lnSpc>
                <a:spcPct val="90000"/>
              </a:lnSpc>
            </a:pPr>
            <a:r>
              <a:rPr lang="en-US" dirty="0" smtClean="0"/>
              <a:t>Discuss with partner for 5 minutes</a:t>
            </a:r>
          </a:p>
          <a:p>
            <a:pPr>
              <a:lnSpc>
                <a:spcPct val="90000"/>
              </a:lnSpc>
            </a:pPr>
            <a:r>
              <a:rPr lang="en-US" dirty="0" smtClean="0"/>
              <a:t>(+) Easier for first-time users</a:t>
            </a:r>
          </a:p>
          <a:p>
            <a:pPr>
              <a:lnSpc>
                <a:spcPct val="90000"/>
              </a:lnSpc>
            </a:pPr>
            <a:r>
              <a:rPr lang="en-US" dirty="0" smtClean="0"/>
              <a:t>(-) Design pattern might not be best solution</a:t>
            </a:r>
          </a:p>
          <a:p>
            <a:pPr lvl="1">
              <a:lnSpc>
                <a:spcPct val="90000"/>
              </a:lnSpc>
            </a:pPr>
            <a:r>
              <a:rPr lang="en-US" dirty="0" smtClean="0"/>
              <a:t>Ex. Qwerty keyboard</a:t>
            </a:r>
          </a:p>
          <a:p>
            <a:pPr>
              <a:lnSpc>
                <a:spcPct val="90000"/>
              </a:lnSpc>
            </a:pPr>
            <a:r>
              <a:rPr lang="en-US" dirty="0" smtClean="0"/>
              <a:t>(+) Can help novice designers</a:t>
            </a:r>
          </a:p>
          <a:p>
            <a:pPr>
              <a:lnSpc>
                <a:spcPct val="90000"/>
              </a:lnSpc>
            </a:pPr>
            <a:r>
              <a:rPr lang="en-US" dirty="0" smtClean="0"/>
              <a:t>(-) Harder to distinguish your own site</a:t>
            </a:r>
          </a:p>
          <a:p>
            <a:pPr lvl="1">
              <a:lnSpc>
                <a:spcPct val="90000"/>
              </a:lnSpc>
            </a:pPr>
            <a:r>
              <a:rPr lang="en-US" dirty="0" smtClean="0"/>
              <a:t>All look the same</a:t>
            </a:r>
          </a:p>
          <a:p>
            <a:pPr>
              <a:lnSpc>
                <a:spcPct val="90000"/>
              </a:lnSpc>
            </a:pPr>
            <a:r>
              <a:rPr lang="en-US" dirty="0" smtClean="0"/>
              <a:t>(-) Can be hard to innovate after device comes out</a:t>
            </a:r>
          </a:p>
          <a:p>
            <a:pPr lvl="1">
              <a:lnSpc>
                <a:spcPct val="90000"/>
              </a:lnSpc>
            </a:pPr>
            <a:r>
              <a:rPr lang="en-US" dirty="0" smtClean="0"/>
              <a:t>Ex. Web sites originally designed for desktop, then iPad</a:t>
            </a:r>
          </a:p>
          <a:p>
            <a:pPr>
              <a:lnSpc>
                <a:spcPct val="90000"/>
              </a:lnSpc>
            </a:pPr>
            <a:r>
              <a:rPr lang="en-US" dirty="0" smtClean="0"/>
              <a:t>(+ Common vocabulary</a:t>
            </a:r>
          </a:p>
          <a:p>
            <a:pPr>
              <a:lnSpc>
                <a:spcPct val="90000"/>
              </a:lnSpc>
            </a:pPr>
            <a:endParaRPr lang="en-US" dirty="0" smtClean="0"/>
          </a:p>
          <a:p>
            <a:endParaRPr lang="en-US" dirty="0" smtClean="0"/>
          </a:p>
        </p:txBody>
      </p:sp>
      <p:sp>
        <p:nvSpPr>
          <p:cNvPr id="121860"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5CFBB2A2-36A2-4AC9-B1BE-4294807F39D8}" type="slidenum">
              <a:rPr lang="en-US"/>
              <a:pPr eaLnBrk="1" hangingPunct="1"/>
              <a:t>61</a:t>
            </a:fld>
            <a:endParaRPr lang="en-US"/>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906" name="Slide Image Placeholder 1"/>
          <p:cNvSpPr>
            <a:spLocks noGrp="1" noRot="1" noChangeAspect="1" noTextEdit="1"/>
          </p:cNvSpPr>
          <p:nvPr>
            <p:ph type="sldImg"/>
          </p:nvPr>
        </p:nvSpPr>
        <p:spPr>
          <a:ln/>
        </p:spPr>
      </p:sp>
      <p:sp>
        <p:nvSpPr>
          <p:cNvPr id="123907" name="Notes Placeholder 2"/>
          <p:cNvSpPr>
            <a:spLocks noGrp="1"/>
          </p:cNvSpPr>
          <p:nvPr>
            <p:ph type="body" idx="1"/>
          </p:nvPr>
        </p:nvSpPr>
        <p:spPr>
          <a:noFill/>
        </p:spPr>
        <p:txBody>
          <a:bodyPr/>
          <a:lstStyle/>
          <a:p>
            <a:r>
              <a:rPr lang="en-US" smtClean="0"/>
              <a:t>This last part of the class is to address the most common issue raised by people: do patterns limit creativity?</a:t>
            </a:r>
          </a:p>
        </p:txBody>
      </p:sp>
      <p:sp>
        <p:nvSpPr>
          <p:cNvPr id="123908"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446C38F1-E791-4C9E-A915-CFF516AB2B1D}" type="slidenum">
              <a:rPr lang="en-US"/>
              <a:pPr eaLnBrk="1" hangingPunct="1"/>
              <a:t>65</a:t>
            </a:fld>
            <a:endParaRPr lang="en-US"/>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4930" name="Slide Image Placeholder 1"/>
          <p:cNvSpPr>
            <a:spLocks noGrp="1" noRot="1" noChangeAspect="1" noTextEdit="1"/>
          </p:cNvSpPr>
          <p:nvPr>
            <p:ph type="sldImg"/>
          </p:nvPr>
        </p:nvSpPr>
        <p:spPr>
          <a:ln/>
        </p:spPr>
      </p:sp>
      <p:sp>
        <p:nvSpPr>
          <p:cNvPr id="124931" name="Notes Placeholder 2"/>
          <p:cNvSpPr>
            <a:spLocks noGrp="1"/>
          </p:cNvSpPr>
          <p:nvPr>
            <p:ph type="body" idx="1"/>
          </p:nvPr>
        </p:nvSpPr>
        <p:spPr>
          <a:noFill/>
        </p:spPr>
        <p:txBody>
          <a:bodyPr/>
          <a:lstStyle/>
          <a:p>
            <a:r>
              <a:rPr lang="en-US" smtClean="0"/>
              <a:t>In early days of web, no real patterns. People tried crazy designs.</a:t>
            </a:r>
          </a:p>
        </p:txBody>
      </p:sp>
      <p:sp>
        <p:nvSpPr>
          <p:cNvPr id="124932"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8B17BBBC-B95D-4C5D-A26A-3BF612024734}" type="slidenum">
              <a:rPr lang="en-US"/>
              <a:pPr eaLnBrk="1" hangingPunct="1"/>
              <a:t>67</a:t>
            </a:fld>
            <a:endParaRPr lang="en-US"/>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7282" name="Slide Image Placeholder 1"/>
          <p:cNvSpPr>
            <a:spLocks noGrp="1" noRot="1" noChangeAspect="1" noTextEdit="1"/>
          </p:cNvSpPr>
          <p:nvPr>
            <p:ph type="sldImg"/>
          </p:nvPr>
        </p:nvSpPr>
        <p:spPr>
          <a:ln/>
        </p:spPr>
      </p:sp>
      <p:sp>
        <p:nvSpPr>
          <p:cNvPr id="97283" name="Notes Placeholder 2"/>
          <p:cNvSpPr>
            <a:spLocks noGrp="1"/>
          </p:cNvSpPr>
          <p:nvPr>
            <p:ph type="body" idx="1"/>
          </p:nvPr>
        </p:nvSpPr>
        <p:spPr>
          <a:noFill/>
        </p:spPr>
        <p:txBody>
          <a:bodyPr/>
          <a:lstStyle/>
          <a:p>
            <a:r>
              <a:rPr lang="en-US" smtClean="0"/>
              <a:t>NYTimes</a:t>
            </a:r>
          </a:p>
        </p:txBody>
      </p:sp>
      <p:sp>
        <p:nvSpPr>
          <p:cNvPr id="97284"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4831BA0C-D966-4A34-B7C1-6CB771AFFD25}" type="slidenum">
              <a:rPr lang="en-US"/>
              <a:pPr eaLnBrk="1" hangingPunct="1"/>
              <a:t>5</a:t>
            </a:fld>
            <a:endParaRPr lang="en-US"/>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5954" name="Rectangle 2"/>
          <p:cNvSpPr>
            <a:spLocks noGrp="1" noRot="1" noChangeAspect="1" noChangeArrowheads="1" noTextEdit="1"/>
          </p:cNvSpPr>
          <p:nvPr>
            <p:ph type="sldImg"/>
          </p:nvPr>
        </p:nvSpPr>
        <p:spPr>
          <a:ln/>
        </p:spPr>
      </p:sp>
      <p:sp>
        <p:nvSpPr>
          <p:cNvPr id="125955" name="Rectangle 3"/>
          <p:cNvSpPr>
            <a:spLocks noGrp="1" noChangeArrowheads="1"/>
          </p:cNvSpPr>
          <p:nvPr>
            <p:ph type="body" idx="1"/>
          </p:nvPr>
        </p:nvSpPr>
        <p:spPr>
          <a:noFill/>
        </p:spPr>
        <p:txBody>
          <a:bodyPr/>
          <a:lstStyle/>
          <a:p>
            <a:r>
              <a:rPr lang="en-US" smtClean="0"/>
              <a:t>Google 1997</a:t>
            </a:r>
          </a:p>
          <a:p>
            <a:r>
              <a:rPr lang="en-US" smtClean="0">
                <a:hlinkClick r:id="rId3"/>
              </a:rPr>
              <a:t>http://www.telegraph.co.uk/technology/6125914/How-20-popular-websites-looked-when-they-launched.html</a:t>
            </a:r>
            <a:r>
              <a:rPr lang="en-US" smtClean="0"/>
              <a:t> </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6978" name="Slide Image Placeholder 1"/>
          <p:cNvSpPr>
            <a:spLocks noGrp="1" noRot="1" noChangeAspect="1" noTextEdit="1"/>
          </p:cNvSpPr>
          <p:nvPr>
            <p:ph type="sldImg"/>
          </p:nvPr>
        </p:nvSpPr>
        <p:spPr>
          <a:ln/>
        </p:spPr>
      </p:sp>
      <p:sp>
        <p:nvSpPr>
          <p:cNvPr id="126979" name="Notes Placeholder 2"/>
          <p:cNvSpPr>
            <a:spLocks noGrp="1"/>
          </p:cNvSpPr>
          <p:nvPr>
            <p:ph type="body" idx="1"/>
          </p:nvPr>
        </p:nvSpPr>
        <p:spPr>
          <a:noFill/>
        </p:spPr>
        <p:txBody>
          <a:bodyPr/>
          <a:lstStyle/>
          <a:p>
            <a:r>
              <a:rPr lang="en-US" smtClean="0"/>
              <a:t>But web site design has really started to stabilize.</a:t>
            </a:r>
          </a:p>
        </p:txBody>
      </p:sp>
      <p:sp>
        <p:nvSpPr>
          <p:cNvPr id="126980"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EFB9F80F-1852-47CE-B025-26FED54003D9}" type="slidenum">
              <a:rPr lang="en-US"/>
              <a:pPr eaLnBrk="1" hangingPunct="1"/>
              <a:t>75</a:t>
            </a:fld>
            <a:endParaRPr lang="en-US"/>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8002" name="Slide Image Placeholder 1"/>
          <p:cNvSpPr>
            <a:spLocks noGrp="1" noRot="1" noChangeAspect="1" noTextEdit="1"/>
          </p:cNvSpPr>
          <p:nvPr>
            <p:ph type="sldImg"/>
          </p:nvPr>
        </p:nvSpPr>
        <p:spPr>
          <a:ln/>
        </p:spPr>
      </p:sp>
      <p:sp>
        <p:nvSpPr>
          <p:cNvPr id="128003" name="Notes Placeholder 2"/>
          <p:cNvSpPr>
            <a:spLocks noGrp="1"/>
          </p:cNvSpPr>
          <p:nvPr>
            <p:ph type="body" idx="1"/>
          </p:nvPr>
        </p:nvSpPr>
        <p:spPr>
          <a:noFill/>
        </p:spPr>
        <p:txBody>
          <a:bodyPr/>
          <a:lstStyle/>
          <a:p>
            <a:endParaRPr lang="en-US" smtClean="0"/>
          </a:p>
        </p:txBody>
      </p:sp>
      <p:sp>
        <p:nvSpPr>
          <p:cNvPr id="128004"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870ED092-0A42-43DF-9017-20505015C006}" type="slidenum">
              <a:rPr lang="en-US"/>
              <a:pPr eaLnBrk="1" hangingPunct="1"/>
              <a:t>76</a:t>
            </a:fld>
            <a:endParaRPr lang="en-US"/>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9026" name="Slide Image Placeholder 1"/>
          <p:cNvSpPr>
            <a:spLocks noGrp="1" noRot="1" noChangeAspect="1" noTextEdit="1"/>
          </p:cNvSpPr>
          <p:nvPr>
            <p:ph type="sldImg"/>
          </p:nvPr>
        </p:nvSpPr>
        <p:spPr>
          <a:ln/>
        </p:spPr>
      </p:sp>
      <p:sp>
        <p:nvSpPr>
          <p:cNvPr id="129027" name="Notes Placeholder 2"/>
          <p:cNvSpPr>
            <a:spLocks noGrp="1"/>
          </p:cNvSpPr>
          <p:nvPr>
            <p:ph type="body" idx="1"/>
          </p:nvPr>
        </p:nvSpPr>
        <p:spPr>
          <a:noFill/>
        </p:spPr>
        <p:txBody>
          <a:bodyPr/>
          <a:lstStyle/>
          <a:p>
            <a:r>
              <a:rPr lang="en-US" dirty="0" smtClean="0"/>
              <a:t>This is CNN on</a:t>
            </a:r>
            <a:r>
              <a:rPr lang="en-US" baseline="0" dirty="0" smtClean="0"/>
              <a:t> Feb 7 2018</a:t>
            </a:r>
            <a:endParaRPr lang="en-US" dirty="0" smtClean="0"/>
          </a:p>
          <a:p>
            <a:r>
              <a:rPr lang="en-US" dirty="0" smtClean="0"/>
              <a:t>Web sites are still mostly the same. Note that CNN’s web site is now flatter, and they got rid of the side </a:t>
            </a:r>
            <a:r>
              <a:rPr lang="en-US" dirty="0" err="1" smtClean="0"/>
              <a:t>navbar</a:t>
            </a:r>
            <a:r>
              <a:rPr lang="en-US" dirty="0" smtClean="0"/>
              <a:t>, but it’s still essentially the same.</a:t>
            </a:r>
          </a:p>
        </p:txBody>
      </p:sp>
      <p:sp>
        <p:nvSpPr>
          <p:cNvPr id="129028"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F3664A65-989F-4D81-AE32-20D65E1B8189}" type="slidenum">
              <a:rPr lang="en-US"/>
              <a:pPr eaLnBrk="1" hangingPunct="1"/>
              <a:t>77</a:t>
            </a:fld>
            <a:endParaRPr lang="en-US"/>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0050" name="Slide Image Placeholder 1"/>
          <p:cNvSpPr>
            <a:spLocks noGrp="1" noRot="1" noChangeAspect="1" noTextEdit="1"/>
          </p:cNvSpPr>
          <p:nvPr>
            <p:ph type="sldImg"/>
          </p:nvPr>
        </p:nvSpPr>
        <p:spPr>
          <a:ln/>
        </p:spPr>
      </p:sp>
      <p:sp>
        <p:nvSpPr>
          <p:cNvPr id="130051" name="Notes Placeholder 2"/>
          <p:cNvSpPr>
            <a:spLocks noGrp="1"/>
          </p:cNvSpPr>
          <p:nvPr>
            <p:ph type="body" idx="1"/>
          </p:nvPr>
        </p:nvSpPr>
        <p:spPr>
          <a:noFill/>
        </p:spPr>
        <p:txBody>
          <a:bodyPr/>
          <a:lstStyle/>
          <a:p>
            <a:r>
              <a:rPr lang="en-US" smtClean="0"/>
              <a:t>MSN has changed a lot, but pretty similar to many other web sites. It also got flatter too.</a:t>
            </a:r>
          </a:p>
        </p:txBody>
      </p:sp>
      <p:sp>
        <p:nvSpPr>
          <p:cNvPr id="130052"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4D813B17-B049-464F-A5D5-3EE572EFAE30}" type="slidenum">
              <a:rPr lang="en-US"/>
              <a:pPr eaLnBrk="1" hangingPunct="1"/>
              <a:t>78</a:t>
            </a:fld>
            <a:endParaRPr lang="en-US"/>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074" name="Slide Image Placeholder 1"/>
          <p:cNvSpPr>
            <a:spLocks noGrp="1" noRot="1" noChangeAspect="1" noTextEdit="1"/>
          </p:cNvSpPr>
          <p:nvPr>
            <p:ph type="sldImg"/>
          </p:nvPr>
        </p:nvSpPr>
        <p:spPr>
          <a:ln/>
        </p:spPr>
      </p:sp>
      <p:sp>
        <p:nvSpPr>
          <p:cNvPr id="131075" name="Notes Placeholder 2"/>
          <p:cNvSpPr>
            <a:spLocks noGrp="1"/>
          </p:cNvSpPr>
          <p:nvPr>
            <p:ph type="body" idx="1"/>
          </p:nvPr>
        </p:nvSpPr>
        <p:spPr>
          <a:noFill/>
        </p:spPr>
        <p:txBody>
          <a:bodyPr/>
          <a:lstStyle/>
          <a:p>
            <a:r>
              <a:rPr lang="en-US" smtClean="0"/>
              <a:t>Yahoo went through a similar evolution. Got flatter, less lines, bigger images. But essence is still the same.</a:t>
            </a:r>
          </a:p>
        </p:txBody>
      </p:sp>
      <p:sp>
        <p:nvSpPr>
          <p:cNvPr id="131076"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5A133581-D90D-4107-8B5B-406A99BF1841}" type="slidenum">
              <a:rPr lang="en-US"/>
              <a:pPr eaLnBrk="1" hangingPunct="1"/>
              <a:t>79</a:t>
            </a:fld>
            <a:endParaRPr lang="en-US"/>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2098" name="Slide Image Placeholder 1"/>
          <p:cNvSpPr>
            <a:spLocks noGrp="1" noRot="1" noChangeAspect="1" noTextEdit="1"/>
          </p:cNvSpPr>
          <p:nvPr>
            <p:ph type="sldImg"/>
          </p:nvPr>
        </p:nvSpPr>
        <p:spPr>
          <a:ln/>
        </p:spPr>
      </p:sp>
      <p:sp>
        <p:nvSpPr>
          <p:cNvPr id="132099" name="Notes Placeholder 2"/>
          <p:cNvSpPr>
            <a:spLocks noGrp="1"/>
          </p:cNvSpPr>
          <p:nvPr>
            <p:ph type="body" idx="1"/>
          </p:nvPr>
        </p:nvSpPr>
        <p:spPr>
          <a:noFill/>
        </p:spPr>
        <p:txBody>
          <a:bodyPr/>
          <a:lstStyle/>
          <a:p>
            <a:r>
              <a:rPr lang="en-US" smtClean="0"/>
              <a:t>Google hasn’t changed much.</a:t>
            </a:r>
          </a:p>
        </p:txBody>
      </p:sp>
      <p:sp>
        <p:nvSpPr>
          <p:cNvPr id="132100"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D3673C35-EBA3-4555-A4FA-9AA32C07CB72}" type="slidenum">
              <a:rPr lang="en-US"/>
              <a:pPr eaLnBrk="1" hangingPunct="1"/>
              <a:t>80</a:t>
            </a:fld>
            <a:endParaRPr lang="en-US"/>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3122" name="Slide Image Placeholder 1"/>
          <p:cNvSpPr>
            <a:spLocks noGrp="1" noRot="1" noChangeAspect="1" noTextEdit="1"/>
          </p:cNvSpPr>
          <p:nvPr>
            <p:ph type="sldImg"/>
          </p:nvPr>
        </p:nvSpPr>
        <p:spPr>
          <a:ln/>
        </p:spPr>
      </p:sp>
      <p:sp>
        <p:nvSpPr>
          <p:cNvPr id="133123" name="Notes Placeholder 2"/>
          <p:cNvSpPr>
            <a:spLocks noGrp="1"/>
          </p:cNvSpPr>
          <p:nvPr>
            <p:ph type="body" idx="1"/>
          </p:nvPr>
        </p:nvSpPr>
        <p:spPr>
          <a:noFill/>
        </p:spPr>
        <p:txBody>
          <a:bodyPr/>
          <a:lstStyle/>
          <a:p>
            <a:r>
              <a:rPr lang="en-US" smtClean="0"/>
              <a:t>And if students are still unconvinced, here is an old example. While the look and feel will feel old, the core (and the patterns) is still there.</a:t>
            </a:r>
          </a:p>
        </p:txBody>
      </p:sp>
      <p:sp>
        <p:nvSpPr>
          <p:cNvPr id="133124"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C0397648-5951-48D8-8A13-63CC4E04AD6C}" type="slidenum">
              <a:rPr lang="en-US"/>
              <a:pPr eaLnBrk="1" hangingPunct="1"/>
              <a:t>82</a:t>
            </a:fld>
            <a:endParaRPr lang="en-US"/>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4146"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44458D5E-1B63-4F82-AA5D-669569976CCF}" type="slidenum">
              <a:rPr lang="en-US" sz="1000" i="1">
                <a:latin typeface="Times New Roman" pitchFamily="18" charset="0"/>
              </a:rPr>
              <a:pPr algn="r"/>
              <a:t>83</a:t>
            </a:fld>
            <a:endParaRPr lang="en-US" sz="1000" i="1">
              <a:latin typeface="Times New Roman" pitchFamily="18" charset="0"/>
            </a:endParaRPr>
          </a:p>
        </p:txBody>
      </p:sp>
      <p:sp>
        <p:nvSpPr>
          <p:cNvPr id="134147" name="Rectangle 2"/>
          <p:cNvSpPr>
            <a:spLocks noGrp="1" noRot="1" noChangeAspect="1" noChangeArrowheads="1" noTextEdit="1"/>
          </p:cNvSpPr>
          <p:nvPr>
            <p:ph type="sldImg"/>
          </p:nvPr>
        </p:nvSpPr>
        <p:spPr>
          <a:xfrm>
            <a:off x="1266825" y="725488"/>
            <a:ext cx="4784725" cy="3589337"/>
          </a:xfrm>
          <a:ln/>
        </p:spPr>
      </p:sp>
      <p:sp>
        <p:nvSpPr>
          <p:cNvPr id="134148" name="Rectangle 3"/>
          <p:cNvSpPr>
            <a:spLocks noGrp="1" noChangeArrowheads="1"/>
          </p:cNvSpPr>
          <p:nvPr>
            <p:ph type="body" idx="1"/>
          </p:nvPr>
        </p:nvSpPr>
        <p:spPr>
          <a:xfrm>
            <a:off x="975360" y="4560570"/>
            <a:ext cx="5364480" cy="4320540"/>
          </a:xfrm>
          <a:noFill/>
        </p:spPr>
        <p:txBody>
          <a:bodyPr lIns="97134" tIns="49390" rIns="97134" bIns="49390"/>
          <a:lstStyle/>
          <a:p>
            <a:pPr defTabSz="1008566">
              <a:lnSpc>
                <a:spcPct val="90000"/>
              </a:lnSpc>
              <a:spcBef>
                <a:spcPct val="20000"/>
              </a:spcBef>
              <a:buFontTx/>
              <a:buChar char="•"/>
            </a:pPr>
            <a:r>
              <a:rPr lang="en-US" b="1" smtClean="0"/>
              <a:t>Action Buttons</a:t>
            </a:r>
          </a:p>
          <a:p>
            <a:pPr defTabSz="1008566">
              <a:lnSpc>
                <a:spcPct val="90000"/>
              </a:lnSpc>
              <a:spcBef>
                <a:spcPct val="20000"/>
              </a:spcBef>
              <a:buFontTx/>
              <a:buChar char="•"/>
            </a:pPr>
            <a:r>
              <a:rPr lang="en-US" b="1" smtClean="0"/>
              <a:t>High-visibility Action Buttons</a:t>
            </a:r>
          </a:p>
          <a:p>
            <a:pPr defTabSz="1008566">
              <a:lnSpc>
                <a:spcPct val="90000"/>
              </a:lnSpc>
              <a:spcBef>
                <a:spcPct val="20000"/>
              </a:spcBef>
              <a:buFontTx/>
              <a:buChar char="•"/>
            </a:pPr>
            <a:r>
              <a:rPr lang="en-US" b="1" smtClean="0"/>
              <a:t>Error messages</a:t>
            </a:r>
          </a:p>
          <a:p>
            <a:pPr defTabSz="1008566">
              <a:lnSpc>
                <a:spcPct val="90000"/>
              </a:lnSpc>
              <a:spcBef>
                <a:spcPct val="20000"/>
              </a:spcBef>
              <a:buFontTx/>
              <a:buChar char="•"/>
            </a:pPr>
            <a:r>
              <a:rPr lang="en-US" b="1" smtClean="0"/>
              <a:t>Value Proposition</a:t>
            </a:r>
          </a:p>
          <a:p>
            <a:pPr defTabSz="1008566">
              <a:lnSpc>
                <a:spcPct val="90000"/>
              </a:lnSpc>
              <a:spcBef>
                <a:spcPct val="20000"/>
              </a:spcBef>
              <a:buFontTx/>
              <a:buChar char="•"/>
            </a:pPr>
            <a:r>
              <a:rPr lang="en-US" b="1" smtClean="0"/>
              <a:t>Process Funnel</a:t>
            </a:r>
          </a:p>
          <a:p>
            <a:pPr defTabSz="1008566">
              <a:lnSpc>
                <a:spcPct val="90000"/>
              </a:lnSpc>
              <a:spcBef>
                <a:spcPct val="20000"/>
              </a:spcBef>
              <a:buFontTx/>
              <a:buChar char="•"/>
            </a:pPr>
            <a:r>
              <a:rPr lang="en-US" b="1" smtClean="0"/>
              <a:t>Product Details</a:t>
            </a:r>
          </a:p>
          <a:p>
            <a:pPr defTabSz="1008566">
              <a:lnSpc>
                <a:spcPct val="90000"/>
              </a:lnSpc>
              <a:spcBef>
                <a:spcPct val="20000"/>
              </a:spcBef>
              <a:buFontTx/>
              <a:buChar char="•"/>
            </a:pPr>
            <a:r>
              <a:rPr lang="en-US" b="1" smtClean="0"/>
              <a:t>Obvious Links</a:t>
            </a:r>
            <a:endParaRPr lang="en-US" smtClean="0"/>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5170"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6A83EB38-D18F-4E97-8333-069D2766C7E3}" type="slidenum">
              <a:rPr lang="en-US" sz="1000" i="1">
                <a:latin typeface="Times New Roman" pitchFamily="18" charset="0"/>
              </a:rPr>
              <a:pPr algn="r"/>
              <a:t>84</a:t>
            </a:fld>
            <a:endParaRPr lang="en-US" sz="1000" i="1">
              <a:latin typeface="Times New Roman" pitchFamily="18" charset="0"/>
            </a:endParaRPr>
          </a:p>
        </p:txBody>
      </p:sp>
      <p:sp>
        <p:nvSpPr>
          <p:cNvPr id="135171" name="Rectangle 2"/>
          <p:cNvSpPr>
            <a:spLocks noGrp="1" noRot="1" noChangeAspect="1" noChangeArrowheads="1" noTextEdit="1"/>
          </p:cNvSpPr>
          <p:nvPr>
            <p:ph type="sldImg"/>
          </p:nvPr>
        </p:nvSpPr>
        <p:spPr>
          <a:xfrm>
            <a:off x="1266825" y="725488"/>
            <a:ext cx="4784725" cy="3589337"/>
          </a:xfrm>
          <a:ln/>
        </p:spPr>
      </p:sp>
      <p:sp>
        <p:nvSpPr>
          <p:cNvPr id="135172" name="Rectangle 3"/>
          <p:cNvSpPr>
            <a:spLocks noGrp="1" noChangeArrowheads="1"/>
          </p:cNvSpPr>
          <p:nvPr>
            <p:ph type="body" idx="1"/>
          </p:nvPr>
        </p:nvSpPr>
        <p:spPr>
          <a:xfrm>
            <a:off x="975360" y="4560570"/>
            <a:ext cx="5364480" cy="4320540"/>
          </a:xfrm>
          <a:noFill/>
        </p:spPr>
        <p:txBody>
          <a:bodyPr lIns="97134" tIns="49390" rIns="97134" bIns="49390"/>
          <a:lstStyle/>
          <a:p>
            <a:pPr defTabSz="1008566">
              <a:lnSpc>
                <a:spcPct val="90000"/>
              </a:lnSpc>
              <a:spcBef>
                <a:spcPct val="20000"/>
              </a:spcBef>
              <a:buFontTx/>
              <a:buChar char="•"/>
            </a:pPr>
            <a:endParaRPr lang="en-US" sz="2600"/>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8306" name="Slide Image Placeholder 1"/>
          <p:cNvSpPr>
            <a:spLocks noGrp="1" noRot="1" noChangeAspect="1" noTextEdit="1"/>
          </p:cNvSpPr>
          <p:nvPr>
            <p:ph type="sldImg"/>
          </p:nvPr>
        </p:nvSpPr>
        <p:spPr>
          <a:ln/>
        </p:spPr>
      </p:sp>
      <p:sp>
        <p:nvSpPr>
          <p:cNvPr id="98307" name="Notes Placeholder 2"/>
          <p:cNvSpPr>
            <a:spLocks noGrp="1"/>
          </p:cNvSpPr>
          <p:nvPr>
            <p:ph type="body" idx="1"/>
          </p:nvPr>
        </p:nvSpPr>
        <p:spPr>
          <a:noFill/>
        </p:spPr>
        <p:txBody>
          <a:bodyPr/>
          <a:lstStyle/>
          <a:p>
            <a:r>
              <a:rPr lang="en-US" smtClean="0"/>
              <a:t>Amazon. Note that the woman got splinched, that’s an artifact of screen capture</a:t>
            </a:r>
          </a:p>
        </p:txBody>
      </p:sp>
      <p:sp>
        <p:nvSpPr>
          <p:cNvPr id="98308"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C56F4476-1A4C-4A0E-BE4B-BA70F06C3009}" type="slidenum">
              <a:rPr lang="en-US"/>
              <a:pPr eaLnBrk="1" hangingPunct="1"/>
              <a:t>6</a:t>
            </a:fld>
            <a:endParaRPr lang="en-US"/>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6194"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1BC279E5-6579-4F2D-BDF2-B9975ADCABEC}" type="slidenum">
              <a:rPr lang="en-US" sz="1000" i="1">
                <a:latin typeface="Times New Roman" pitchFamily="18" charset="0"/>
              </a:rPr>
              <a:pPr algn="r"/>
              <a:t>85</a:t>
            </a:fld>
            <a:endParaRPr lang="en-US" sz="1000" i="1">
              <a:latin typeface="Times New Roman" pitchFamily="18" charset="0"/>
            </a:endParaRPr>
          </a:p>
        </p:txBody>
      </p:sp>
      <p:sp>
        <p:nvSpPr>
          <p:cNvPr id="136195" name="Rectangle 2"/>
          <p:cNvSpPr>
            <a:spLocks noGrp="1" noRot="1" noChangeAspect="1" noChangeArrowheads="1" noTextEdit="1"/>
          </p:cNvSpPr>
          <p:nvPr>
            <p:ph type="sldImg"/>
          </p:nvPr>
        </p:nvSpPr>
        <p:spPr>
          <a:xfrm>
            <a:off x="1266825" y="725488"/>
            <a:ext cx="4784725" cy="3589337"/>
          </a:xfrm>
          <a:ln/>
        </p:spPr>
      </p:sp>
      <p:sp>
        <p:nvSpPr>
          <p:cNvPr id="136196" name="Rectangle 3"/>
          <p:cNvSpPr>
            <a:spLocks noGrp="1" noChangeArrowheads="1"/>
          </p:cNvSpPr>
          <p:nvPr>
            <p:ph type="body" idx="1"/>
          </p:nvPr>
        </p:nvSpPr>
        <p:spPr>
          <a:xfrm>
            <a:off x="975360" y="4560570"/>
            <a:ext cx="5364480" cy="4320540"/>
          </a:xfrm>
          <a:noFill/>
        </p:spPr>
        <p:txBody>
          <a:bodyPr lIns="97134" tIns="49390" rIns="97134" bIns="49390"/>
          <a:lstStyle/>
          <a:p>
            <a:pPr defTabSz="1008566">
              <a:lnSpc>
                <a:spcPct val="90000"/>
              </a:lnSpc>
              <a:spcBef>
                <a:spcPct val="20000"/>
              </a:spcBef>
              <a:buFontTx/>
              <a:buChar char="•"/>
            </a:pPr>
            <a:endParaRPr lang="en-US" sz="2600"/>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7218"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DEDC8E5F-336C-43DD-9E7C-6C57592273D1}" type="slidenum">
              <a:rPr lang="en-US" sz="1000" i="1">
                <a:latin typeface="Times New Roman" pitchFamily="18" charset="0"/>
              </a:rPr>
              <a:pPr algn="r"/>
              <a:t>86</a:t>
            </a:fld>
            <a:endParaRPr lang="en-US" sz="1000" i="1">
              <a:latin typeface="Times New Roman" pitchFamily="18" charset="0"/>
            </a:endParaRPr>
          </a:p>
        </p:txBody>
      </p:sp>
      <p:sp>
        <p:nvSpPr>
          <p:cNvPr id="137219" name="Rectangle 2"/>
          <p:cNvSpPr>
            <a:spLocks noGrp="1" noRot="1" noChangeAspect="1" noChangeArrowheads="1" noTextEdit="1"/>
          </p:cNvSpPr>
          <p:nvPr>
            <p:ph type="sldImg"/>
          </p:nvPr>
        </p:nvSpPr>
        <p:spPr>
          <a:xfrm>
            <a:off x="1266825" y="725488"/>
            <a:ext cx="4784725" cy="3589337"/>
          </a:xfrm>
          <a:ln/>
        </p:spPr>
      </p:sp>
      <p:sp>
        <p:nvSpPr>
          <p:cNvPr id="137220" name="Rectangle 3"/>
          <p:cNvSpPr>
            <a:spLocks noGrp="1" noChangeArrowheads="1"/>
          </p:cNvSpPr>
          <p:nvPr>
            <p:ph type="body" idx="1"/>
          </p:nvPr>
        </p:nvSpPr>
        <p:spPr>
          <a:xfrm>
            <a:off x="975360" y="4560570"/>
            <a:ext cx="5364480" cy="4320540"/>
          </a:xfrm>
          <a:noFill/>
        </p:spPr>
        <p:txBody>
          <a:bodyPr lIns="97134" tIns="49390" rIns="97134" bIns="49390"/>
          <a:lstStyle/>
          <a:p>
            <a:pPr defTabSz="1008566">
              <a:lnSpc>
                <a:spcPct val="90000"/>
              </a:lnSpc>
              <a:spcBef>
                <a:spcPct val="20000"/>
              </a:spcBef>
              <a:buFontTx/>
              <a:buChar char="•"/>
            </a:pPr>
            <a:endParaRPr lang="en-US" sz="2600"/>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8242"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9D399073-1B5E-444E-AE1D-38DAAACA96EA}" type="slidenum">
              <a:rPr lang="en-US" sz="1000" i="1">
                <a:latin typeface="Times New Roman" pitchFamily="18" charset="0"/>
              </a:rPr>
              <a:pPr algn="r"/>
              <a:t>87</a:t>
            </a:fld>
            <a:endParaRPr lang="en-US" sz="1000" i="1">
              <a:latin typeface="Times New Roman" pitchFamily="18" charset="0"/>
            </a:endParaRPr>
          </a:p>
        </p:txBody>
      </p:sp>
      <p:sp>
        <p:nvSpPr>
          <p:cNvPr id="138243" name="Rectangle 2"/>
          <p:cNvSpPr>
            <a:spLocks noGrp="1" noRot="1" noChangeAspect="1" noChangeArrowheads="1" noTextEdit="1"/>
          </p:cNvSpPr>
          <p:nvPr>
            <p:ph type="sldImg"/>
          </p:nvPr>
        </p:nvSpPr>
        <p:spPr>
          <a:xfrm>
            <a:off x="1266825" y="725488"/>
            <a:ext cx="4784725" cy="3589337"/>
          </a:xfrm>
          <a:ln/>
        </p:spPr>
      </p:sp>
      <p:sp>
        <p:nvSpPr>
          <p:cNvPr id="138244" name="Rectangle 3"/>
          <p:cNvSpPr>
            <a:spLocks noGrp="1" noChangeArrowheads="1"/>
          </p:cNvSpPr>
          <p:nvPr>
            <p:ph type="body" idx="1"/>
          </p:nvPr>
        </p:nvSpPr>
        <p:spPr>
          <a:xfrm>
            <a:off x="975360" y="4560570"/>
            <a:ext cx="5364480" cy="4320540"/>
          </a:xfrm>
          <a:noFill/>
        </p:spPr>
        <p:txBody>
          <a:bodyPr lIns="97134" tIns="49390" rIns="97134" bIns="49390"/>
          <a:lstStyle/>
          <a:p>
            <a:pPr defTabSz="1008566">
              <a:lnSpc>
                <a:spcPct val="90000"/>
              </a:lnSpc>
              <a:spcBef>
                <a:spcPct val="20000"/>
              </a:spcBef>
              <a:buFontTx/>
              <a:buChar char="•"/>
            </a:pPr>
            <a:endParaRPr lang="en-US" sz="260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9266"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0F6B14E1-D5AF-4862-BFA3-6B2930D8B64A}" type="slidenum">
              <a:rPr lang="en-US" sz="1000" i="1">
                <a:latin typeface="Times New Roman" pitchFamily="18" charset="0"/>
              </a:rPr>
              <a:pPr algn="r"/>
              <a:t>88</a:t>
            </a:fld>
            <a:endParaRPr lang="en-US" sz="1000" i="1">
              <a:latin typeface="Times New Roman" pitchFamily="18" charset="0"/>
            </a:endParaRPr>
          </a:p>
        </p:txBody>
      </p:sp>
      <p:sp>
        <p:nvSpPr>
          <p:cNvPr id="139267" name="Rectangle 2"/>
          <p:cNvSpPr>
            <a:spLocks noGrp="1" noRot="1" noChangeAspect="1" noChangeArrowheads="1" noTextEdit="1"/>
          </p:cNvSpPr>
          <p:nvPr>
            <p:ph type="sldImg"/>
          </p:nvPr>
        </p:nvSpPr>
        <p:spPr>
          <a:xfrm>
            <a:off x="1266825" y="725488"/>
            <a:ext cx="4784725" cy="3589337"/>
          </a:xfrm>
          <a:ln/>
        </p:spPr>
      </p:sp>
      <p:sp>
        <p:nvSpPr>
          <p:cNvPr id="139268" name="Rectangle 3"/>
          <p:cNvSpPr>
            <a:spLocks noGrp="1" noChangeArrowheads="1"/>
          </p:cNvSpPr>
          <p:nvPr>
            <p:ph type="body" idx="1"/>
          </p:nvPr>
        </p:nvSpPr>
        <p:spPr>
          <a:xfrm>
            <a:off x="975360" y="4560570"/>
            <a:ext cx="5364480" cy="4320540"/>
          </a:xfrm>
          <a:noFill/>
        </p:spPr>
        <p:txBody>
          <a:bodyPr lIns="97134" tIns="49390" rIns="97134" bIns="49390"/>
          <a:lstStyle/>
          <a:p>
            <a:pPr defTabSz="1008566">
              <a:lnSpc>
                <a:spcPct val="90000"/>
              </a:lnSpc>
              <a:spcBef>
                <a:spcPct val="20000"/>
              </a:spcBef>
              <a:buFontTx/>
              <a:buChar char="•"/>
            </a:pPr>
            <a:endParaRPr lang="en-US" sz="2600"/>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0290" name="Slide Image Placeholder 1"/>
          <p:cNvSpPr>
            <a:spLocks noGrp="1" noRot="1" noChangeAspect="1" noTextEdit="1"/>
          </p:cNvSpPr>
          <p:nvPr>
            <p:ph type="sldImg"/>
          </p:nvPr>
        </p:nvSpPr>
        <p:spPr>
          <a:ln/>
        </p:spPr>
      </p:sp>
      <p:sp>
        <p:nvSpPr>
          <p:cNvPr id="140291" name="Notes Placeholder 2"/>
          <p:cNvSpPr>
            <a:spLocks noGrp="1"/>
          </p:cNvSpPr>
          <p:nvPr>
            <p:ph type="body" idx="1"/>
          </p:nvPr>
        </p:nvSpPr>
        <p:spPr>
          <a:noFill/>
        </p:spPr>
        <p:txBody>
          <a:bodyPr/>
          <a:lstStyle/>
          <a:p>
            <a:r>
              <a:rPr lang="en-US" smtClean="0"/>
              <a:t>So to summarize design patterns…</a:t>
            </a:r>
          </a:p>
        </p:txBody>
      </p:sp>
      <p:sp>
        <p:nvSpPr>
          <p:cNvPr id="140292"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61FF416B-EE8E-4187-A4A1-1EEF82CA87A8}" type="slidenum">
              <a:rPr lang="en-US"/>
              <a:pPr eaLnBrk="1" hangingPunct="1"/>
              <a:t>89</a:t>
            </a:fld>
            <a:endParaRPr lang="en-US"/>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1314" name="Rectangle 2"/>
          <p:cNvSpPr>
            <a:spLocks noGrp="1" noRot="1" noChangeAspect="1" noChangeArrowheads="1" noTextEdit="1"/>
          </p:cNvSpPr>
          <p:nvPr>
            <p:ph type="sldImg"/>
          </p:nvPr>
        </p:nvSpPr>
        <p:spPr>
          <a:ln/>
        </p:spPr>
      </p:sp>
      <p:sp>
        <p:nvSpPr>
          <p:cNvPr id="141315" name="Rectangle 3"/>
          <p:cNvSpPr>
            <a:spLocks noGrp="1" noChangeArrowheads="1"/>
          </p:cNvSpPr>
          <p:nvPr>
            <p:ph type="body" idx="1"/>
          </p:nvPr>
        </p:nvSpPr>
        <p:spPr>
          <a:noFill/>
        </p:spPr>
        <p:txBody>
          <a:bodyPr/>
          <a:lstStyle/>
          <a:p>
            <a:r>
              <a:rPr lang="en-US" smtClean="0"/>
              <a:t>It seems that Steve Jobs misattributed the quote to Picasso (it was probably TS Eliot)</a:t>
            </a:r>
          </a:p>
          <a:p>
            <a:r>
              <a:rPr lang="en-US" smtClean="0"/>
              <a:t>Image from Wikipedia</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9330" name="Slide Image Placeholder 1"/>
          <p:cNvSpPr>
            <a:spLocks noGrp="1" noRot="1" noChangeAspect="1" noTextEdit="1"/>
          </p:cNvSpPr>
          <p:nvPr>
            <p:ph type="sldImg"/>
          </p:nvPr>
        </p:nvSpPr>
        <p:spPr>
          <a:ln/>
        </p:spPr>
      </p:sp>
      <p:sp>
        <p:nvSpPr>
          <p:cNvPr id="99331" name="Notes Placeholder 2"/>
          <p:cNvSpPr>
            <a:spLocks noGrp="1"/>
          </p:cNvSpPr>
          <p:nvPr>
            <p:ph type="body" idx="1"/>
          </p:nvPr>
        </p:nvSpPr>
        <p:spPr>
          <a:noFill/>
        </p:spPr>
        <p:txBody>
          <a:bodyPr/>
          <a:lstStyle/>
          <a:p>
            <a:r>
              <a:rPr lang="en-US" smtClean="0"/>
              <a:t>CMU home page</a:t>
            </a:r>
          </a:p>
        </p:txBody>
      </p:sp>
      <p:sp>
        <p:nvSpPr>
          <p:cNvPr id="99332"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712C6DE3-AD31-40D0-928C-39BFD699400D}" type="slidenum">
              <a:rPr lang="en-US"/>
              <a:pPr eaLnBrk="1" hangingPunct="1"/>
              <a:t>7</a:t>
            </a:fld>
            <a:endParaRPr lang="en-US"/>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0354" name="Slide Image Placeholder 1"/>
          <p:cNvSpPr>
            <a:spLocks noGrp="1" noRot="1" noChangeAspect="1" noTextEdit="1"/>
          </p:cNvSpPr>
          <p:nvPr>
            <p:ph type="sldImg"/>
          </p:nvPr>
        </p:nvSpPr>
        <p:spPr>
          <a:ln/>
        </p:spPr>
      </p:sp>
      <p:sp>
        <p:nvSpPr>
          <p:cNvPr id="100355" name="Notes Placeholder 2"/>
          <p:cNvSpPr>
            <a:spLocks noGrp="1"/>
          </p:cNvSpPr>
          <p:nvPr>
            <p:ph type="body" idx="1"/>
          </p:nvPr>
        </p:nvSpPr>
        <p:spPr>
          <a:noFill/>
        </p:spPr>
        <p:txBody>
          <a:bodyPr/>
          <a:lstStyle/>
          <a:p>
            <a:r>
              <a:rPr lang="en-US" smtClean="0"/>
              <a:t>Same basic position on web pages</a:t>
            </a:r>
          </a:p>
          <a:p>
            <a:r>
              <a:rPr lang="en-US" smtClean="0"/>
              <a:t>Shows major subsites</a:t>
            </a:r>
          </a:p>
          <a:p>
            <a:r>
              <a:rPr lang="en-US" smtClean="0"/>
              <a:t>Same in essence, but different in implementation</a:t>
            </a:r>
          </a:p>
        </p:txBody>
      </p:sp>
      <p:sp>
        <p:nvSpPr>
          <p:cNvPr id="100356"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23F9EC52-A392-4C81-8533-51B75A0FC030}" type="slidenum">
              <a:rPr lang="en-US"/>
              <a:pPr eaLnBrk="1" hangingPunct="1"/>
              <a:t>9</a:t>
            </a:fld>
            <a:endParaRPr lang="en-US"/>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1378" name="Rectangle 7"/>
          <p:cNvSpPr txBox="1">
            <a:spLocks noGrp="1" noChangeArrowheads="1"/>
          </p:cNvSpPr>
          <p:nvPr/>
        </p:nvSpPr>
        <p:spPr bwMode="auto">
          <a:xfrm>
            <a:off x="4145280" y="9119474"/>
            <a:ext cx="3169920" cy="4817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lIns="19756" tIns="0" rIns="19756" bIns="0" anchor="b"/>
          <a:lstStyle>
            <a:lvl1pPr defTabSz="930275" eaLnBrk="0" hangingPunct="0">
              <a:defRPr>
                <a:solidFill>
                  <a:schemeClr val="tx1"/>
                </a:solidFill>
                <a:latin typeface="Arial" charset="0"/>
                <a:ea typeface="Verdana" pitchFamily="34" charset="0"/>
                <a:cs typeface="Verdana" pitchFamily="34" charset="0"/>
              </a:defRPr>
            </a:lvl1pPr>
            <a:lvl2pPr marL="742950" indent="-285750" defTabSz="930275" eaLnBrk="0" hangingPunct="0">
              <a:defRPr>
                <a:solidFill>
                  <a:schemeClr val="tx1"/>
                </a:solidFill>
                <a:latin typeface="Arial" charset="0"/>
                <a:ea typeface="Verdana" pitchFamily="34" charset="0"/>
                <a:cs typeface="Verdana" pitchFamily="34" charset="0"/>
              </a:defRPr>
            </a:lvl2pPr>
            <a:lvl3pPr marL="1143000" indent="-228600" defTabSz="930275" eaLnBrk="0" hangingPunct="0">
              <a:defRPr>
                <a:solidFill>
                  <a:schemeClr val="tx1"/>
                </a:solidFill>
                <a:latin typeface="Arial" charset="0"/>
                <a:ea typeface="Verdana" pitchFamily="34" charset="0"/>
                <a:cs typeface="Verdana" pitchFamily="34" charset="0"/>
              </a:defRPr>
            </a:lvl3pPr>
            <a:lvl4pPr marL="1600200" indent="-228600" defTabSz="930275" eaLnBrk="0" hangingPunct="0">
              <a:defRPr>
                <a:solidFill>
                  <a:schemeClr val="tx1"/>
                </a:solidFill>
                <a:latin typeface="Arial" charset="0"/>
                <a:ea typeface="Verdana" pitchFamily="34" charset="0"/>
                <a:cs typeface="Verdana" pitchFamily="34" charset="0"/>
              </a:defRPr>
            </a:lvl4pPr>
            <a:lvl5pPr marL="2057400" indent="-228600" defTabSz="930275" eaLnBrk="0" hangingPunct="0">
              <a:defRPr>
                <a:solidFill>
                  <a:schemeClr val="tx1"/>
                </a:solidFill>
                <a:latin typeface="Arial" charset="0"/>
                <a:ea typeface="Verdana" pitchFamily="34" charset="0"/>
                <a:cs typeface="Verdana" pitchFamily="34" charset="0"/>
              </a:defRPr>
            </a:lvl5pPr>
            <a:lvl6pPr marL="25146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930275"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a:fld id="{D858674A-7699-4FC1-9D51-F61DF233484B}" type="slidenum">
              <a:rPr lang="en-US" sz="1000" i="1">
                <a:latin typeface="Times New Roman" pitchFamily="18" charset="0"/>
              </a:rPr>
              <a:pPr algn="r"/>
              <a:t>12</a:t>
            </a:fld>
            <a:endParaRPr lang="en-US" sz="1000" i="1">
              <a:latin typeface="Times New Roman" pitchFamily="18" charset="0"/>
            </a:endParaRPr>
          </a:p>
        </p:txBody>
      </p:sp>
      <p:sp>
        <p:nvSpPr>
          <p:cNvPr id="101379" name="Rectangle 2"/>
          <p:cNvSpPr>
            <a:spLocks noGrp="1" noRot="1" noChangeAspect="1" noChangeArrowheads="1" noTextEdit="1"/>
          </p:cNvSpPr>
          <p:nvPr>
            <p:ph type="sldImg"/>
          </p:nvPr>
        </p:nvSpPr>
        <p:spPr>
          <a:xfrm>
            <a:off x="1258888" y="719138"/>
            <a:ext cx="4800600" cy="3600450"/>
          </a:xfrm>
          <a:ln/>
        </p:spPr>
      </p:sp>
      <p:sp>
        <p:nvSpPr>
          <p:cNvPr id="101380" name="Rectangle 3"/>
          <p:cNvSpPr>
            <a:spLocks noGrp="1" noChangeArrowheads="1"/>
          </p:cNvSpPr>
          <p:nvPr>
            <p:ph type="body" idx="1"/>
          </p:nvPr>
        </p:nvSpPr>
        <p:spPr>
          <a:xfrm>
            <a:off x="977055" y="4558904"/>
            <a:ext cx="5361093" cy="4323874"/>
          </a:xfrm>
          <a:noFill/>
        </p:spPr>
        <p:txBody>
          <a:bodyPr lIns="97134" tIns="49390" rIns="97134" bIns="49390"/>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02" name="Slide Image Placeholder 1"/>
          <p:cNvSpPr>
            <a:spLocks noGrp="1" noRot="1" noChangeAspect="1" noTextEdit="1"/>
          </p:cNvSpPr>
          <p:nvPr>
            <p:ph type="sldImg"/>
          </p:nvPr>
        </p:nvSpPr>
        <p:spPr>
          <a:ln/>
        </p:spPr>
      </p:sp>
      <p:sp>
        <p:nvSpPr>
          <p:cNvPr id="102403" name="Notes Placeholder 2"/>
          <p:cNvSpPr>
            <a:spLocks noGrp="1"/>
          </p:cNvSpPr>
          <p:nvPr>
            <p:ph type="body" idx="1"/>
          </p:nvPr>
        </p:nvSpPr>
        <p:spPr>
          <a:noFill/>
        </p:spPr>
        <p:txBody>
          <a:bodyPr/>
          <a:lstStyle/>
          <a:p>
            <a:r>
              <a:rPr lang="en-US" smtClean="0"/>
              <a:t>Quote is from the original design patterns book</a:t>
            </a:r>
          </a:p>
        </p:txBody>
      </p:sp>
      <p:sp>
        <p:nvSpPr>
          <p:cNvPr id="102404"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D5006FBE-D642-491D-8A69-402B943FC74A}" type="slidenum">
              <a:rPr lang="en-US"/>
              <a:pPr eaLnBrk="1" hangingPunct="1"/>
              <a:t>13</a:t>
            </a:fld>
            <a:endParaRPr lang="en-US"/>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Slide Image Placeholder 1"/>
          <p:cNvSpPr>
            <a:spLocks noGrp="1" noRot="1" noChangeAspect="1" noTextEdit="1"/>
          </p:cNvSpPr>
          <p:nvPr>
            <p:ph type="sldImg"/>
          </p:nvPr>
        </p:nvSpPr>
        <p:spPr>
          <a:ln/>
        </p:spPr>
      </p:sp>
      <p:sp>
        <p:nvSpPr>
          <p:cNvPr id="103427" name="Notes Placeholder 2"/>
          <p:cNvSpPr>
            <a:spLocks noGrp="1"/>
          </p:cNvSpPr>
          <p:nvPr>
            <p:ph type="body" idx="1"/>
          </p:nvPr>
        </p:nvSpPr>
        <p:spPr>
          <a:noFill/>
        </p:spPr>
        <p:txBody>
          <a:bodyPr/>
          <a:lstStyle/>
          <a:p>
            <a:r>
              <a:rPr lang="en-US" smtClean="0"/>
              <a:t>Alexander also organized patterns in hierarchy, with patterns about entire regions, cities, neighborhoods, buildings, and rooms. Graphlike structure.</a:t>
            </a:r>
          </a:p>
        </p:txBody>
      </p:sp>
      <p:sp>
        <p:nvSpPr>
          <p:cNvPr id="103428" name="Slide Number Placeholder 3"/>
          <p:cNvSpPr>
            <a:spLocks noGrp="1"/>
          </p:cNvSpPr>
          <p:nvPr>
            <p:ph type="sldNum" sz="quarter" idx="5"/>
          </p:nvPr>
        </p:nvSpPr>
        <p:spPr>
          <a:noFill/>
        </p:spPr>
        <p:txBody>
          <a:bodyPr/>
          <a:lstStyle>
            <a:lvl1pPr eaLnBrk="0" hangingPunct="0">
              <a:defRPr>
                <a:solidFill>
                  <a:schemeClr val="tx1"/>
                </a:solidFill>
                <a:latin typeface="Arial" charset="0"/>
                <a:ea typeface="Verdana" pitchFamily="34" charset="0"/>
                <a:cs typeface="Verdana" pitchFamily="34" charset="0"/>
              </a:defRPr>
            </a:lvl1pPr>
            <a:lvl2pPr marL="785372" indent="-302066" eaLnBrk="0" hangingPunct="0">
              <a:defRPr>
                <a:solidFill>
                  <a:schemeClr val="tx1"/>
                </a:solidFill>
                <a:latin typeface="Arial" charset="0"/>
                <a:ea typeface="Verdana" pitchFamily="34" charset="0"/>
                <a:cs typeface="Verdana" pitchFamily="34" charset="0"/>
              </a:defRPr>
            </a:lvl2pPr>
            <a:lvl3pPr marL="1208265" indent="-241653" eaLnBrk="0" hangingPunct="0">
              <a:defRPr>
                <a:solidFill>
                  <a:schemeClr val="tx1"/>
                </a:solidFill>
                <a:latin typeface="Arial" charset="0"/>
                <a:ea typeface="Verdana" pitchFamily="34" charset="0"/>
                <a:cs typeface="Verdana" pitchFamily="34" charset="0"/>
              </a:defRPr>
            </a:lvl3pPr>
            <a:lvl4pPr marL="1691571" indent="-241653" eaLnBrk="0" hangingPunct="0">
              <a:defRPr>
                <a:solidFill>
                  <a:schemeClr val="tx1"/>
                </a:solidFill>
                <a:latin typeface="Arial" charset="0"/>
                <a:ea typeface="Verdana" pitchFamily="34" charset="0"/>
                <a:cs typeface="Verdana" pitchFamily="34" charset="0"/>
              </a:defRPr>
            </a:lvl4pPr>
            <a:lvl5pPr marL="2174878" indent="-241653" eaLnBrk="0" hangingPunct="0">
              <a:defRPr>
                <a:solidFill>
                  <a:schemeClr val="tx1"/>
                </a:solidFill>
                <a:latin typeface="Arial" charset="0"/>
                <a:ea typeface="Verdana" pitchFamily="34" charset="0"/>
                <a:cs typeface="Verdana" pitchFamily="34" charset="0"/>
              </a:defRPr>
            </a:lvl5pPr>
            <a:lvl6pPr marL="2658184"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3141490"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624796"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4108102" indent="-241653" defTabSz="483306"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eaLnBrk="1" hangingPunct="1"/>
            <a:fld id="{A3D9ADED-21AE-41A5-AA72-170AF0B8E8BA}" type="slidenum">
              <a:rPr lang="en-US"/>
              <a:pPr eaLnBrk="1" hangingPunct="1"/>
              <a:t>14</a:t>
            </a:fld>
            <a:endParaRPr lang="en-US"/>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8" descr="hcii_bod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a:xfrm rot="16200000">
            <a:off x="7003257" y="1897856"/>
            <a:ext cx="3763962" cy="517525"/>
          </a:xfrm>
          <a:prstGeom prst="rect">
            <a:avLst/>
          </a:prstGeom>
        </p:spPr>
        <p:txBody>
          <a:bodyPr anchor="ct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eaLnBrk="1" hangingPunct="1"/>
            <a:r>
              <a:rPr lang="en-US" sz="1000">
                <a:solidFill>
                  <a:srgbClr val="A6A6A6"/>
                </a:solidFill>
                <a:latin typeface="Calibri" pitchFamily="34" charset="0"/>
              </a:rPr>
              <a:t>©2009 Carnegie Mellon University  :  </a:t>
            </a:r>
            <a:fld id="{AED57FAD-9646-4852-AEEB-A0A5F81CC0D8}" type="slidenum">
              <a:rPr lang="en-US" sz="1000" b="1">
                <a:solidFill>
                  <a:srgbClr val="404040"/>
                </a:solidFill>
                <a:latin typeface="Calibri" pitchFamily="34" charset="0"/>
              </a:rPr>
              <a:pPr algn="r" eaLnBrk="1" hangingPunct="1"/>
              <a:t>‹#›</a:t>
            </a:fld>
            <a:endParaRPr lang="en-US" sz="1000" b="1">
              <a:solidFill>
                <a:srgbClr val="404040"/>
              </a:solidFill>
              <a:latin typeface="Calibri" pitchFamily="34" charset="0"/>
            </a:endParaRPr>
          </a:p>
        </p:txBody>
      </p:sp>
      <p:pic>
        <p:nvPicPr>
          <p:cNvPr id="6" name="Picture 8" descr="hcii_section.png"/>
          <p:cNvPicPr>
            <a:picLocks noChangeAspect="1"/>
          </p:cNvPicPr>
          <p:nvPr userDrawn="1"/>
        </p:nvPicPr>
        <p:blipFill>
          <a:blip r:embed="rId3">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76400" y="660401"/>
            <a:ext cx="6781800" cy="1549399"/>
          </a:xfrm>
        </p:spPr>
        <p:txBody>
          <a:bodyPr>
            <a:normAutofit/>
          </a:bodyPr>
          <a:lstStyle>
            <a:lvl1pPr algn="l">
              <a:defRPr sz="2400" b="1">
                <a:solidFill>
                  <a:schemeClr val="bg1"/>
                </a:solidFill>
                <a:latin typeface="Calibri" panose="020F0502020204030204" pitchFamily="34" charset="0"/>
                <a:cs typeface="Verdana"/>
              </a:defRPr>
            </a:lvl1pPr>
          </a:lstStyle>
          <a:p>
            <a:endParaRPr lang="en-US" dirty="0"/>
          </a:p>
        </p:txBody>
      </p:sp>
      <p:sp>
        <p:nvSpPr>
          <p:cNvPr id="3" name="Subtitle 2"/>
          <p:cNvSpPr>
            <a:spLocks noGrp="1"/>
          </p:cNvSpPr>
          <p:nvPr>
            <p:ph type="subTitle" idx="1"/>
          </p:nvPr>
        </p:nvSpPr>
        <p:spPr>
          <a:xfrm>
            <a:off x="1676400" y="2416175"/>
            <a:ext cx="6781800" cy="1012825"/>
          </a:xfrm>
        </p:spPr>
        <p:txBody>
          <a:bodyPr>
            <a:normAutofit/>
          </a:bodyPr>
          <a:lstStyle>
            <a:lvl1pPr marL="0" indent="0" algn="l">
              <a:buNone/>
              <a:defRPr sz="2100">
                <a:solidFill>
                  <a:srgbClr val="C1B778"/>
                </a:solidFill>
                <a:latin typeface="Calibri" panose="020F0502020204030204" pitchFamily="34" charset="0"/>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78721292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pic>
        <p:nvPicPr>
          <p:cNvPr id="4" name="Picture 8" descr="hcii_bod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a:xfrm rot="16200000">
            <a:off x="7003257" y="1897856"/>
            <a:ext cx="3763962" cy="517525"/>
          </a:xfrm>
          <a:prstGeom prst="rect">
            <a:avLst/>
          </a:prstGeom>
        </p:spPr>
        <p:txBody>
          <a:bodyPr anchor="ct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eaLnBrk="1" hangingPunct="1"/>
            <a:r>
              <a:rPr lang="en-US" sz="1000" dirty="0" smtClean="0">
                <a:solidFill>
                  <a:schemeClr val="bg1">
                    <a:lumMod val="50000"/>
                  </a:schemeClr>
                </a:solidFill>
                <a:latin typeface="Calibri" pitchFamily="34" charset="0"/>
              </a:rPr>
              <a:t>Carnegie </a:t>
            </a:r>
            <a:r>
              <a:rPr lang="en-US" sz="1000" dirty="0">
                <a:solidFill>
                  <a:schemeClr val="bg1">
                    <a:lumMod val="50000"/>
                  </a:schemeClr>
                </a:solidFill>
                <a:latin typeface="Calibri" pitchFamily="34" charset="0"/>
              </a:rPr>
              <a:t>Mellon University  :  </a:t>
            </a:r>
            <a:fld id="{0FAAB6D0-5A17-41F0-91EA-3B3B91229821}" type="slidenum">
              <a:rPr lang="en-US" sz="1000" b="1">
                <a:solidFill>
                  <a:schemeClr val="bg1">
                    <a:lumMod val="50000"/>
                  </a:schemeClr>
                </a:solidFill>
                <a:latin typeface="Calibri" pitchFamily="34" charset="0"/>
              </a:rPr>
              <a:pPr algn="r" eaLnBrk="1" hangingPunct="1"/>
              <a:t>‹#›</a:t>
            </a:fld>
            <a:endParaRPr lang="en-US" sz="1000" b="1" dirty="0">
              <a:solidFill>
                <a:schemeClr val="bg1">
                  <a:lumMod val="50000"/>
                </a:schemeClr>
              </a:solidFill>
              <a:latin typeface="Calibri" pitchFamily="34" charset="0"/>
            </a:endParaRPr>
          </a:p>
        </p:txBody>
      </p:sp>
      <p:sp>
        <p:nvSpPr>
          <p:cNvPr id="2" name="Title 1"/>
          <p:cNvSpPr>
            <a:spLocks noGrp="1"/>
          </p:cNvSpPr>
          <p:nvPr>
            <p:ph type="title"/>
          </p:nvPr>
        </p:nvSpPr>
        <p:spPr/>
        <p:txBody>
          <a:bodyPr/>
          <a:lstStyle>
            <a:lvl1pPr>
              <a:defRPr sz="4000">
                <a:solidFill>
                  <a:schemeClr val="tx1"/>
                </a:solidFill>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a:solidFill>
                  <a:schemeClr val="tx1"/>
                </a:solidFill>
                <a:latin typeface="Calibri" panose="020F0502020204030204" pitchFamily="34" charset="0"/>
              </a:defRPr>
            </a:lvl1pPr>
            <a:lvl2pPr>
              <a:defRPr>
                <a:solidFill>
                  <a:schemeClr val="tx1"/>
                </a:solidFill>
                <a:latin typeface="Calibri" panose="020F0502020204030204" pitchFamily="34" charset="0"/>
              </a:defRPr>
            </a:lvl2pPr>
          </a:lstStyle>
          <a:p>
            <a:pPr lvl="0"/>
            <a:r>
              <a:rPr lang="en-US" dirty="0" smtClean="0"/>
              <a:t>Click to edit Master text styles</a:t>
            </a:r>
          </a:p>
          <a:p>
            <a:pPr lvl="1"/>
            <a:r>
              <a:rPr lang="en-US" dirty="0" smtClean="0"/>
              <a:t>Second level</a:t>
            </a:r>
          </a:p>
        </p:txBody>
      </p:sp>
    </p:spTree>
    <p:extLst>
      <p:ext uri="{BB962C8B-B14F-4D97-AF65-F5344CB8AC3E}">
        <p14:creationId xmlns:p14="http://schemas.microsoft.com/office/powerpoint/2010/main" val="3792339135"/>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1026" name="Title Placeholder 1"/>
          <p:cNvSpPr>
            <a:spLocks noGrp="1"/>
          </p:cNvSpPr>
          <p:nvPr>
            <p:ph type="title"/>
          </p:nvPr>
        </p:nvSpPr>
        <p:spPr bwMode="auto">
          <a:xfrm>
            <a:off x="609600" y="2746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7" name="Text Placeholder 2"/>
          <p:cNvSpPr>
            <a:spLocks noGrp="1"/>
          </p:cNvSpPr>
          <p:nvPr>
            <p:ph type="body" idx="1"/>
          </p:nvPr>
        </p:nvSpPr>
        <p:spPr bwMode="auto">
          <a:xfrm>
            <a:off x="6096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p:txBody>
      </p:sp>
      <p:sp>
        <p:nvSpPr>
          <p:cNvPr id="9" name="Date Placeholder 3"/>
          <p:cNvSpPr>
            <a:spLocks noGrp="1"/>
          </p:cNvSpPr>
          <p:nvPr>
            <p:ph type="dt" sz="half" idx="2"/>
          </p:nvPr>
        </p:nvSpPr>
        <p:spPr>
          <a:xfrm>
            <a:off x="457200" y="6356350"/>
            <a:ext cx="2133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itchFamily="34" charset="0"/>
              </a:defRPr>
            </a:lvl1pPr>
          </a:lstStyle>
          <a:p>
            <a:fld id="{FCD54117-FEC1-4522-8DEA-F451115345CF}" type="datetimeFigureOut">
              <a:rPr lang="en-US"/>
              <a:pPr/>
              <a:t>9/19/2018</a:t>
            </a:fld>
            <a:endParaRPr lang="en-US"/>
          </a:p>
        </p:txBody>
      </p:sp>
      <p:sp>
        <p:nvSpPr>
          <p:cNvPr id="10" name="Footer Placeholder 4"/>
          <p:cNvSpPr>
            <a:spLocks noGrp="1"/>
          </p:cNvSpPr>
          <p:nvPr>
            <p:ph type="ftr" sz="quarter" idx="3"/>
          </p:nvPr>
        </p:nvSpPr>
        <p:spPr>
          <a:xfrm>
            <a:off x="3124200" y="6356350"/>
            <a:ext cx="2895600" cy="365125"/>
          </a:xfrm>
          <a:prstGeom prst="rect">
            <a:avLst/>
          </a:prstGeom>
        </p:spPr>
        <p:txBody>
          <a:bodyPr vert="horz" wrap="square" lIns="91440" tIns="45720" rIns="91440" bIns="45720" numCol="1" anchor="t" anchorCtr="0" compatLnSpc="1">
            <a:prstTxWarp prst="textNoShape">
              <a:avLst/>
            </a:prstTxWarp>
          </a:bodyPr>
          <a:lstStyle>
            <a:lvl1pPr>
              <a:defRPr>
                <a:latin typeface="Calibri" pitchFamily="34" charset="0"/>
              </a:defRPr>
            </a:lvl1pPr>
          </a:lstStyle>
          <a:p>
            <a:endParaRPr lang="en-US"/>
          </a:p>
        </p:txBody>
      </p:sp>
      <p:sp>
        <p:nvSpPr>
          <p:cNvPr id="11" name="Slide Number Placeholder 5"/>
          <p:cNvSpPr>
            <a:spLocks noGrp="1"/>
          </p:cNvSpPr>
          <p:nvPr>
            <p:ph type="sldNum" sz="quarter" idx="4"/>
          </p:nvPr>
        </p:nvSpPr>
        <p:spPr>
          <a:xfrm rot="16200000">
            <a:off x="7818438" y="1082675"/>
            <a:ext cx="2133600" cy="517525"/>
          </a:xfrm>
          <a:prstGeom prst="rect">
            <a:avLst/>
          </a:prstGeom>
        </p:spPr>
        <p:txBody>
          <a:bodyPr vert="horz" wrap="square" lIns="91440" tIns="45720" rIns="91440" bIns="45720" numCol="1" anchor="t" anchorCtr="0" compatLnSpc="1">
            <a:prstTxWarp prst="textNoShape">
              <a:avLst/>
            </a:prstTxWarp>
          </a:bodyPr>
          <a:lstStyle>
            <a:lvl1pPr>
              <a:defRPr>
                <a:latin typeface="Calibri" pitchFamily="34" charset="0"/>
              </a:defRPr>
            </a:lvl1pPr>
          </a:lstStyle>
          <a:p>
            <a:fld id="{4682839F-C12A-4BD5-9F41-1A05137171E3}" type="slidenum">
              <a:rPr lang="en-US"/>
              <a:pPr/>
              <a:t>‹#›</a:t>
            </a:fld>
            <a:endParaRPr lang="en-US"/>
          </a:p>
        </p:txBody>
      </p:sp>
    </p:spTree>
  </p:cSld>
  <p:clrMap bg1="lt1" tx1="dk1" bg2="lt2" tx2="dk2" accent1="accent1" accent2="accent2" accent3="accent3" accent4="accent4" accent5="accent5" accent6="accent6" hlink="hlink" folHlink="folHlink"/>
  <p:sldLayoutIdLst>
    <p:sldLayoutId id="2147483725" r:id="rId1"/>
    <p:sldLayoutId id="2147483726" r:id="rId2"/>
  </p:sldLayoutIdLst>
  <p:txStyles>
    <p:titleStyle>
      <a:lvl1pPr algn="l" defTabSz="457200" rtl="0" eaLnBrk="0" fontAlgn="base" hangingPunct="0">
        <a:spcBef>
          <a:spcPct val="0"/>
        </a:spcBef>
        <a:spcAft>
          <a:spcPct val="0"/>
        </a:spcAft>
        <a:defRPr sz="3600" b="1" kern="1200">
          <a:solidFill>
            <a:schemeClr val="tx1"/>
          </a:solidFill>
          <a:latin typeface="Calibri" panose="020F0502020204030204" pitchFamily="34" charset="0"/>
          <a:ea typeface="+mj-ea"/>
          <a:cs typeface="+mj-cs"/>
        </a:defRPr>
      </a:lvl1pPr>
      <a:lvl2pPr algn="l" defTabSz="457200" rtl="0" eaLnBrk="0" fontAlgn="base" hangingPunct="0">
        <a:spcBef>
          <a:spcPct val="0"/>
        </a:spcBef>
        <a:spcAft>
          <a:spcPct val="0"/>
        </a:spcAft>
        <a:defRPr sz="3600" b="1">
          <a:solidFill>
            <a:srgbClr val="960000"/>
          </a:solidFill>
          <a:latin typeface="Calibri" pitchFamily="34" charset="0"/>
          <a:ea typeface="Verdana" pitchFamily="34" charset="0"/>
          <a:cs typeface="Verdana" pitchFamily="34" charset="0"/>
        </a:defRPr>
      </a:lvl2pPr>
      <a:lvl3pPr algn="l" defTabSz="457200" rtl="0" eaLnBrk="0" fontAlgn="base" hangingPunct="0">
        <a:spcBef>
          <a:spcPct val="0"/>
        </a:spcBef>
        <a:spcAft>
          <a:spcPct val="0"/>
        </a:spcAft>
        <a:defRPr sz="3600" b="1">
          <a:solidFill>
            <a:srgbClr val="960000"/>
          </a:solidFill>
          <a:latin typeface="Calibri" pitchFamily="34" charset="0"/>
          <a:ea typeface="Verdana" pitchFamily="34" charset="0"/>
          <a:cs typeface="Verdana" pitchFamily="34" charset="0"/>
        </a:defRPr>
      </a:lvl3pPr>
      <a:lvl4pPr algn="l" defTabSz="457200" rtl="0" eaLnBrk="0" fontAlgn="base" hangingPunct="0">
        <a:spcBef>
          <a:spcPct val="0"/>
        </a:spcBef>
        <a:spcAft>
          <a:spcPct val="0"/>
        </a:spcAft>
        <a:defRPr sz="3600" b="1">
          <a:solidFill>
            <a:srgbClr val="960000"/>
          </a:solidFill>
          <a:latin typeface="Calibri" pitchFamily="34" charset="0"/>
          <a:ea typeface="Verdana" pitchFamily="34" charset="0"/>
          <a:cs typeface="Verdana" pitchFamily="34" charset="0"/>
        </a:defRPr>
      </a:lvl4pPr>
      <a:lvl5pPr algn="l" defTabSz="457200" rtl="0" eaLnBrk="0" fontAlgn="base" hangingPunct="0">
        <a:spcBef>
          <a:spcPct val="0"/>
        </a:spcBef>
        <a:spcAft>
          <a:spcPct val="0"/>
        </a:spcAft>
        <a:defRPr sz="3600" b="1">
          <a:solidFill>
            <a:srgbClr val="960000"/>
          </a:solidFill>
          <a:latin typeface="Calibri" pitchFamily="34"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p:titleStyle>
    <p:bodyStyle>
      <a:lvl1pPr marL="342900" indent="-342900" algn="l" defTabSz="457200" rtl="0" eaLnBrk="0" fontAlgn="base" hangingPunct="0">
        <a:spcBef>
          <a:spcPct val="20000"/>
        </a:spcBef>
        <a:spcAft>
          <a:spcPct val="0"/>
        </a:spcAft>
        <a:buFont typeface="Arial" charset="0"/>
        <a:buChar char="•"/>
        <a:defRPr sz="3000" kern="1200">
          <a:solidFill>
            <a:schemeClr val="tx1"/>
          </a:solidFill>
          <a:latin typeface="Calibri" panose="020F0502020204030204" pitchFamily="34" charset="0"/>
          <a:ea typeface="+mn-ea"/>
          <a:cs typeface="+mn-cs"/>
        </a:defRPr>
      </a:lvl1pPr>
      <a:lvl2pPr marL="742950" indent="-285750" algn="l" defTabSz="457200" rtl="0" eaLnBrk="0" fontAlgn="base" hangingPunct="0">
        <a:spcBef>
          <a:spcPct val="20000"/>
        </a:spcBef>
        <a:spcAft>
          <a:spcPct val="0"/>
        </a:spcAft>
        <a:buFont typeface="Arial" charset="0"/>
        <a:buChar char="–"/>
        <a:defRPr sz="2600" kern="1200">
          <a:solidFill>
            <a:schemeClr val="tx1"/>
          </a:solidFill>
          <a:latin typeface="Calibri" panose="020F0502020204030204" pitchFamily="34" charset="0"/>
          <a:ea typeface="+mn-ea"/>
          <a:cs typeface="+mn-cs"/>
        </a:defRPr>
      </a:lvl2pPr>
      <a:lvl3pPr marL="1143000" indent="-228600" algn="l" defTabSz="457200" rtl="0" eaLnBrk="0" fontAlgn="base" hangingPunct="0">
        <a:spcBef>
          <a:spcPct val="20000"/>
        </a:spcBef>
        <a:spcAft>
          <a:spcPct val="0"/>
        </a:spcAft>
        <a:buFont typeface="Arial" charset="0"/>
        <a:buChar char="•"/>
        <a:defRPr sz="2400" kern="1200">
          <a:solidFill>
            <a:srgbClr val="404040"/>
          </a:solidFill>
          <a:latin typeface="+mn-lt"/>
          <a:ea typeface="+mn-ea"/>
          <a:cs typeface="+mn-cs"/>
        </a:defRPr>
      </a:lvl3pPr>
      <a:lvl4pPr marL="1600200" indent="-228600" algn="l" defTabSz="457200" rtl="0" eaLnBrk="0" fontAlgn="base" hangingPunct="0">
        <a:spcBef>
          <a:spcPct val="20000"/>
        </a:spcBef>
        <a:spcAft>
          <a:spcPct val="0"/>
        </a:spcAft>
        <a:buFont typeface="Arial" charset="0"/>
        <a:buChar char="–"/>
        <a:defRPr sz="2000" kern="1200">
          <a:solidFill>
            <a:srgbClr val="404040"/>
          </a:solidFill>
          <a:latin typeface="+mn-lt"/>
          <a:ea typeface="+mn-ea"/>
          <a:cs typeface="+mn-cs"/>
        </a:defRPr>
      </a:lvl4pPr>
      <a:lvl5pPr marL="2057400" indent="-228600" algn="l" defTabSz="457200" rtl="0" eaLnBrk="0" fontAlgn="base" hangingPunct="0">
        <a:spcBef>
          <a:spcPct val="20000"/>
        </a:spcBef>
        <a:spcAft>
          <a:spcPct val="0"/>
        </a:spcAft>
        <a:buFont typeface="Arial" charset="0"/>
        <a:buChar char="»"/>
        <a:defRPr sz="2000" kern="1200">
          <a:solidFill>
            <a:srgbClr val="404040"/>
          </a:solidFill>
          <a:latin typeface="+mn-lt"/>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8.xml"/><Relationship Id="rId1" Type="http://schemas.openxmlformats.org/officeDocument/2006/relationships/slideLayout" Target="../slideLayouts/slideLayout2.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s>
</file>

<file path=ppt/slides/_rels/slide1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png"/></Relationships>
</file>

<file path=ppt/slides/_rels/slide2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png"/></Relationships>
</file>

<file path=ppt/slides/_rels/slide2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15.png"/><Relationship Id="rId4" Type="http://schemas.openxmlformats.org/officeDocument/2006/relationships/image" Target="../media/image5.png"/></Relationships>
</file>

<file path=ppt/slides/_rels/slide2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4.png"/></Relationships>
</file>

<file path=ppt/slides/_rels/slide28.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3.png"/></Relationships>
</file>

<file path=ppt/slides/_rels/slide31.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9.png"/><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23.png"/><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3.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image" Target="../media/image24.png"/><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5.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hyperlink" Target="https://www.youtube.com/watch?v=CGnfKnfY6EM" TargetMode="Externa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hyperlink" Target="http://www.androidpatterns.com/" TargetMode="External"/><Relationship Id="rId2" Type="http://schemas.openxmlformats.org/officeDocument/2006/relationships/hyperlink" Target="http://ui-patterns.com/" TargetMode="External"/><Relationship Id="rId1" Type="http://schemas.openxmlformats.org/officeDocument/2006/relationships/slideLayout" Target="../slideLayouts/slideLayout2.xml"/><Relationship Id="rId4" Type="http://schemas.openxmlformats.org/officeDocument/2006/relationships/image" Target="../media/image31.png"/></Relationships>
</file>

<file path=ppt/slides/_rels/slide45.xml.rels><?xml version="1.0" encoding="UTF-8" standalone="yes"?>
<Relationships xmlns="http://schemas.openxmlformats.org/package/2006/relationships"><Relationship Id="rId8" Type="http://schemas.openxmlformats.org/officeDocument/2006/relationships/image" Target="../media/image37.png"/><Relationship Id="rId3" Type="http://schemas.openxmlformats.org/officeDocument/2006/relationships/image" Target="../media/image32.png"/><Relationship Id="rId7" Type="http://schemas.openxmlformats.org/officeDocument/2006/relationships/image" Target="../media/image36.png"/><Relationship Id="rId2" Type="http://schemas.openxmlformats.org/officeDocument/2006/relationships/notesSlide" Target="../notesSlides/notesSlide20.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 Id="rId9" Type="http://schemas.openxmlformats.org/officeDocument/2006/relationships/image" Target="../media/image38.png"/></Relationships>
</file>

<file path=ppt/slides/_rels/slide46.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40.png"/></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42.png"/></Relationships>
</file>

<file path=ppt/slides/_rels/slide4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image" Target="../media/image52.jpeg"/><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image" Target="../media/image53.jpeg"/><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image" Target="../media/image54.jpeg"/><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image" Target="../media/image56.jpeg"/><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33.xml"/><Relationship Id="rId1" Type="http://schemas.openxmlformats.org/officeDocument/2006/relationships/slideLayout" Target="../slideLayouts/slideLayout2.xml"/><Relationship Id="rId5" Type="http://schemas.openxmlformats.org/officeDocument/2006/relationships/image" Target="../media/image60.png"/><Relationship Id="rId4" Type="http://schemas.openxmlformats.org/officeDocument/2006/relationships/image" Target="../media/image58.png"/></Relationships>
</file>

<file path=ppt/slides/_rels/slide78.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34.xml"/><Relationship Id="rId1" Type="http://schemas.openxmlformats.org/officeDocument/2006/relationships/slideLayout" Target="../slideLayouts/slideLayout2.xml"/><Relationship Id="rId5" Type="http://schemas.openxmlformats.org/officeDocument/2006/relationships/image" Target="../media/image63.png"/><Relationship Id="rId4" Type="http://schemas.openxmlformats.org/officeDocument/2006/relationships/image" Target="../media/image62.png"/></Relationships>
</file>

<file path=ppt/slides/_rels/slide79.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35.xml"/><Relationship Id="rId1" Type="http://schemas.openxmlformats.org/officeDocument/2006/relationships/slideLayout" Target="../slideLayouts/slideLayout2.xml"/><Relationship Id="rId5" Type="http://schemas.openxmlformats.org/officeDocument/2006/relationships/image" Target="../media/image66.png"/><Relationship Id="rId4" Type="http://schemas.openxmlformats.org/officeDocument/2006/relationships/image" Target="../media/image65.png"/></Relationships>
</file>

<file path=ppt/slides/_rels/slide8.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3.png"/><Relationship Id="rId1" Type="http://schemas.openxmlformats.org/officeDocument/2006/relationships/slideLayout" Target="../slideLayouts/slideLayout2.xml"/><Relationship Id="rId5" Type="http://schemas.openxmlformats.org/officeDocument/2006/relationships/image" Target="../media/image7.png"/><Relationship Id="rId4" Type="http://schemas.openxmlformats.org/officeDocument/2006/relationships/image" Target="../media/image5.png"/></Relationships>
</file>

<file path=ppt/slides/_rels/slide80.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68.png"/></Relationships>
</file>

<file path=ppt/slides/_rels/slide81.xml.rels><?xml version="1.0" encoding="UTF-8" standalone="yes"?>
<Relationships xmlns="http://schemas.openxmlformats.org/package/2006/relationships"><Relationship Id="rId2" Type="http://schemas.openxmlformats.org/officeDocument/2006/relationships/image" Target="../media/image69.png"/><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3" Type="http://schemas.openxmlformats.org/officeDocument/2006/relationships/image" Target="../media/image72.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3" Type="http://schemas.openxmlformats.org/officeDocument/2006/relationships/image" Target="../media/image7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6.xml"/><Relationship Id="rId1" Type="http://schemas.openxmlformats.org/officeDocument/2006/relationships/slideLayout" Target="../slideLayouts/slideLayout2.xml"/><Relationship Id="rId6" Type="http://schemas.openxmlformats.org/officeDocument/2006/relationships/image" Target="../media/image7.png"/><Relationship Id="rId5" Type="http://schemas.openxmlformats.org/officeDocument/2006/relationships/image" Target="../media/image5.png"/><Relationship Id="rId4" Type="http://schemas.openxmlformats.org/officeDocument/2006/relationships/image" Target="../media/image4.png"/></Relationships>
</file>

<file path=ppt/slides/_rels/slide90.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3" Type="http://schemas.openxmlformats.org/officeDocument/2006/relationships/hyperlink" Target="http://www.androidpatterns.com/" TargetMode="External"/><Relationship Id="rId2" Type="http://schemas.openxmlformats.org/officeDocument/2006/relationships/hyperlink" Target="http://ui-patterns.com/" TargetMode="External"/><Relationship Id="rId1" Type="http://schemas.openxmlformats.org/officeDocument/2006/relationships/slideLayout" Target="../slideLayouts/slideLayout2.xml"/><Relationship Id="rId4" Type="http://schemas.openxmlformats.org/officeDocument/2006/relationships/hyperlink" Target="https://pttrns.com/" TargetMode="Externa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8" name="Title 1"/>
          <p:cNvSpPr>
            <a:spLocks noGrp="1"/>
          </p:cNvSpPr>
          <p:nvPr>
            <p:ph type="ctrTitle" idx="4294967295"/>
          </p:nvPr>
        </p:nvSpPr>
        <p:spPr bwMode="white">
          <a:xfrm>
            <a:off x="1676400" y="660400"/>
            <a:ext cx="7467600" cy="1549400"/>
          </a:xfrm>
        </p:spPr>
        <p:txBody>
          <a:bodyPr/>
          <a:lstStyle/>
          <a:p>
            <a:pPr eaLnBrk="1" hangingPunct="1"/>
            <a:r>
              <a:rPr lang="en-US" sz="4400" smtClean="0">
                <a:solidFill>
                  <a:schemeClr val="bg1"/>
                </a:solidFill>
              </a:rPr>
              <a:t>User Interface</a:t>
            </a:r>
            <a:br>
              <a:rPr lang="en-US" sz="4400" smtClean="0">
                <a:solidFill>
                  <a:schemeClr val="bg1"/>
                </a:solidFill>
              </a:rPr>
            </a:br>
            <a:r>
              <a:rPr lang="en-US" sz="4400" smtClean="0">
                <a:solidFill>
                  <a:schemeClr val="bg1"/>
                </a:solidFill>
              </a:rPr>
              <a:t>Design Patterns</a:t>
            </a:r>
          </a:p>
        </p:txBody>
      </p:sp>
      <p:sp>
        <p:nvSpPr>
          <p:cNvPr id="4099" name="Title 8"/>
          <p:cNvSpPr txBox="1">
            <a:spLocks/>
          </p:cNvSpPr>
          <p:nvPr/>
        </p:nvSpPr>
        <p:spPr bwMode="auto">
          <a:xfrm>
            <a:off x="5334000" y="5737225"/>
            <a:ext cx="3581400" cy="51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defTabSz="4572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r" eaLnBrk="1" hangingPunct="1">
              <a:lnSpc>
                <a:spcPct val="90000"/>
              </a:lnSpc>
            </a:pPr>
            <a:r>
              <a:rPr lang="en-US" sz="2400" b="1">
                <a:solidFill>
                  <a:srgbClr val="960000"/>
                </a:solidFill>
                <a:latin typeface="Calibri" pitchFamily="34" charset="0"/>
              </a:rPr>
              <a:t>Jason Hong</a:t>
            </a:r>
          </a:p>
          <a:p>
            <a:pPr algn="r" eaLnBrk="1" hangingPunct="1">
              <a:lnSpc>
                <a:spcPct val="90000"/>
              </a:lnSpc>
            </a:pPr>
            <a:r>
              <a:rPr lang="en-US" sz="2400" b="1">
                <a:solidFill>
                  <a:srgbClr val="960000"/>
                </a:solidFill>
                <a:latin typeface="Calibri" pitchFamily="34" charset="0"/>
              </a:rPr>
              <a:t>jasonh@cs.cmu.edu</a:t>
            </a:r>
          </a:p>
        </p:txBody>
      </p:sp>
      <p:sp>
        <p:nvSpPr>
          <p:cNvPr id="2" name="Rectangle 1"/>
          <p:cNvSpPr/>
          <p:nvPr/>
        </p:nvSpPr>
        <p:spPr>
          <a:xfrm>
            <a:off x="-3429000" y="838200"/>
            <a:ext cx="3048000" cy="5154613"/>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r>
              <a:rPr lang="en-US" dirty="0" err="1" smtClean="0">
                <a:solidFill>
                  <a:srgbClr val="FFFFFF"/>
                </a:solidFill>
                <a:latin typeface="Calibri" pitchFamily="34" charset="0"/>
              </a:rPr>
              <a:t>Bricolage</a:t>
            </a:r>
            <a:r>
              <a:rPr lang="en-US" dirty="0">
                <a:solidFill>
                  <a:srgbClr val="FFFFFF"/>
                </a:solidFill>
                <a:latin typeface="Calibri" pitchFamily="34" charset="0"/>
              </a:rPr>
              <a:t>: example-based retargeting for web </a:t>
            </a:r>
            <a:r>
              <a:rPr lang="en-US" dirty="0" smtClean="0">
                <a:solidFill>
                  <a:srgbClr val="FFFFFF"/>
                </a:solidFill>
                <a:latin typeface="Calibri" pitchFamily="34" charset="0"/>
              </a:rPr>
              <a:t>design</a:t>
            </a:r>
          </a:p>
          <a:p>
            <a:endParaRPr lang="en-US" dirty="0">
              <a:solidFill>
                <a:srgbClr val="FFFFFF"/>
              </a:solidFill>
              <a:latin typeface="Calibri" pitchFamily="34" charset="0"/>
            </a:endParaRPr>
          </a:p>
          <a:p>
            <a:r>
              <a:rPr lang="en-US" dirty="0" smtClean="0">
                <a:solidFill>
                  <a:srgbClr val="FFFFFF"/>
                </a:solidFill>
                <a:latin typeface="Calibri" pitchFamily="34" charset="0"/>
              </a:rPr>
              <a:t>Study what designs are doing, and ask why</a:t>
            </a:r>
          </a:p>
          <a:p>
            <a:r>
              <a:rPr lang="en-US" dirty="0" smtClean="0">
                <a:solidFill>
                  <a:srgbClr val="FFFFFF"/>
                </a:solidFill>
                <a:latin typeface="Calibri" pitchFamily="34" charset="0"/>
              </a:rPr>
              <a:t>Emergency fire door in GHC</a:t>
            </a:r>
          </a:p>
          <a:p>
            <a:r>
              <a:rPr lang="en-US" dirty="0" smtClean="0">
                <a:solidFill>
                  <a:srgbClr val="FFFFFF"/>
                </a:solidFill>
                <a:latin typeface="Calibri" pitchFamily="34" charset="0"/>
              </a:rPr>
              <a:t>Web sites too</a:t>
            </a:r>
          </a:p>
          <a:p>
            <a:endParaRPr lang="en-US" dirty="0">
              <a:solidFill>
                <a:srgbClr val="FFFFFF"/>
              </a:solidFill>
              <a:latin typeface="Calibri" pitchFamily="34" charset="0"/>
            </a:endParaRPr>
          </a:p>
          <a:p>
            <a:endParaRPr lang="en-US" dirty="0">
              <a:solidFill>
                <a:srgbClr val="FFFFFF"/>
              </a:solidFill>
              <a:latin typeface="Calibri" pitchFamily="34" charset="0"/>
            </a:endParaRPr>
          </a:p>
        </p:txBody>
      </p:sp>
      <p:sp>
        <p:nvSpPr>
          <p:cNvPr id="4101" name="Subtitle 2"/>
          <p:cNvSpPr>
            <a:spLocks noGrp="1"/>
          </p:cNvSpPr>
          <p:nvPr>
            <p:ph type="subTitle" idx="1"/>
          </p:nvPr>
        </p:nvSpPr>
        <p:spPr>
          <a:xfrm>
            <a:off x="1676400" y="2209800"/>
            <a:ext cx="6781800" cy="1600200"/>
          </a:xfrm>
        </p:spPr>
        <p:txBody>
          <a:bodyPr/>
          <a:lstStyle/>
          <a:p>
            <a:pPr eaLnBrk="1" hangingPunct="1">
              <a:lnSpc>
                <a:spcPct val="80000"/>
              </a:lnSpc>
            </a:pPr>
            <a:r>
              <a:rPr lang="en-US" sz="2400" dirty="0" smtClean="0">
                <a:cs typeface="Verdana" pitchFamily="34" charset="0"/>
              </a:rPr>
              <a:t>Programming Usable Interfaces (PUI)</a:t>
            </a:r>
          </a:p>
          <a:p>
            <a:pPr eaLnBrk="1" hangingPunct="1">
              <a:lnSpc>
                <a:spcPct val="80000"/>
              </a:lnSpc>
            </a:pPr>
            <a:r>
              <a:rPr lang="en-US" sz="2400" dirty="0" smtClean="0">
                <a:cs typeface="Verdana" pitchFamily="34" charset="0"/>
              </a:rPr>
              <a:t>05-430/05-630 </a:t>
            </a:r>
            <a:r>
              <a:rPr lang="en-US" sz="2400" dirty="0" smtClean="0">
                <a:cs typeface="Verdana" pitchFamily="34" charset="0"/>
              </a:rPr>
              <a:t>Fall 2018</a:t>
            </a:r>
            <a:endParaRPr lang="en-US" sz="2400" dirty="0" smtClean="0">
              <a:cs typeface="Verdana" pitchFamily="34" charset="0"/>
            </a:endParaRPr>
          </a:p>
        </p:txBody>
      </p:sp>
    </p:spTree>
  </p:cSld>
  <p:clrMapOvr>
    <a:masterClrMapping/>
  </p:clrMapOvr>
  <p:transition>
    <p:fad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609600" y="2755900"/>
            <a:ext cx="7924800" cy="933450"/>
          </a:xfrm>
          <a:prstGeom prst="rect">
            <a:avLst/>
          </a:prstGeom>
          <a:solidFill>
            <a:srgbClr val="FFFF8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3314" name="Rectangle 2"/>
          <p:cNvSpPr>
            <a:spLocks noGrp="1"/>
          </p:cNvSpPr>
          <p:nvPr>
            <p:ph type="title" idx="4294967295"/>
          </p:nvPr>
        </p:nvSpPr>
        <p:spPr/>
        <p:txBody>
          <a:bodyPr/>
          <a:lstStyle/>
          <a:p>
            <a:r>
              <a:rPr lang="en-US" smtClean="0"/>
              <a:t>Why Design Patterns?</a:t>
            </a:r>
          </a:p>
        </p:txBody>
      </p:sp>
      <p:sp>
        <p:nvSpPr>
          <p:cNvPr id="13315" name="Rectangle 3"/>
          <p:cNvSpPr>
            <a:spLocks noGrp="1"/>
          </p:cNvSpPr>
          <p:nvPr>
            <p:ph type="body" idx="4294967295"/>
          </p:nvPr>
        </p:nvSpPr>
        <p:spPr>
          <a:xfrm>
            <a:off x="609600" y="1600200"/>
            <a:ext cx="8345488" cy="4525963"/>
          </a:xfrm>
        </p:spPr>
        <p:txBody>
          <a:bodyPr/>
          <a:lstStyle/>
          <a:p>
            <a:r>
              <a:rPr lang="en-US" dirty="0" smtClean="0"/>
              <a:t>Design is about finding solutions</a:t>
            </a:r>
          </a:p>
          <a:p>
            <a:r>
              <a:rPr lang="en-US" dirty="0" smtClean="0"/>
              <a:t>Unfortunately, designers often reinvent</a:t>
            </a:r>
          </a:p>
          <a:p>
            <a:r>
              <a:rPr lang="en-US" dirty="0" smtClean="0"/>
              <a:t>Design patterns communicate common design problems and good solutions</a:t>
            </a:r>
          </a:p>
          <a:p>
            <a:pPr lvl="1"/>
            <a:r>
              <a:rPr lang="en-US" dirty="0" smtClean="0"/>
              <a:t>Explains what the problem is</a:t>
            </a:r>
          </a:p>
          <a:p>
            <a:pPr lvl="1"/>
            <a:r>
              <a:rPr lang="en-US" dirty="0" smtClean="0"/>
              <a:t>Gives a name to the solution (ex. Navigation Bar)</a:t>
            </a:r>
          </a:p>
          <a:p>
            <a:pPr lvl="1"/>
            <a:r>
              <a:rPr lang="en-US" dirty="0" smtClean="0"/>
              <a:t>Why the solution is done the way it is</a:t>
            </a:r>
          </a:p>
          <a:p>
            <a:pPr lvl="1"/>
            <a:r>
              <a:rPr lang="en-US" dirty="0" smtClean="0"/>
              <a:t>How to reuse the solution</a:t>
            </a:r>
          </a:p>
          <a:p>
            <a:pPr lvl="1"/>
            <a:r>
              <a:rPr lang="en-US" dirty="0" smtClean="0"/>
              <a:t>Connects to other patterns</a:t>
            </a:r>
          </a:p>
        </p:txBody>
      </p:sp>
    </p:spTree>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4338" name="Rectangle 2"/>
          <p:cNvSpPr>
            <a:spLocks noGrp="1"/>
          </p:cNvSpPr>
          <p:nvPr>
            <p:ph type="title" idx="4294967295"/>
          </p:nvPr>
        </p:nvSpPr>
        <p:spPr/>
        <p:txBody>
          <a:bodyPr/>
          <a:lstStyle/>
          <a:p>
            <a:r>
              <a:rPr lang="en-US" smtClean="0"/>
              <a:t>Design Patterns in Architecture</a:t>
            </a:r>
          </a:p>
        </p:txBody>
      </p:sp>
      <p:sp>
        <p:nvSpPr>
          <p:cNvPr id="14339" name="Rectangle 3"/>
          <p:cNvSpPr>
            <a:spLocks noGrp="1"/>
          </p:cNvSpPr>
          <p:nvPr>
            <p:ph type="body" idx="4294967295"/>
          </p:nvPr>
        </p:nvSpPr>
        <p:spPr/>
        <p:txBody>
          <a:bodyPr/>
          <a:lstStyle/>
          <a:p>
            <a:r>
              <a:rPr lang="en-US" smtClean="0"/>
              <a:t>First used in architecture [Alexander]</a:t>
            </a:r>
          </a:p>
          <a:p>
            <a:pPr lvl="1"/>
            <a:r>
              <a:rPr lang="en-US" smtClean="0"/>
              <a:t>Ex. How to create a beer hall where people socialize?</a:t>
            </a:r>
          </a:p>
          <a:p>
            <a:pPr lvl="1"/>
            <a:r>
              <a:rPr lang="en-US" smtClean="0"/>
              <a:t>Beer Hall (90)</a:t>
            </a:r>
          </a:p>
          <a:p>
            <a:pPr>
              <a:buFont typeface="Comic Sans MS" pitchFamily="66" charset="0"/>
              <a:buChar char="o"/>
            </a:pPr>
            <a:endParaRPr lang="en-US" smtClean="0"/>
          </a:p>
          <a:p>
            <a:endParaRPr lang="en-US" smtClean="0"/>
          </a:p>
        </p:txBody>
      </p:sp>
      <p:pic>
        <p:nvPicPr>
          <p:cNvPr id="14340" name="Picture 4" descr="pattern2"/>
          <p:cNvPicPr>
            <a:picLocks noChangeAspect="1" noChangeArrowheads="1"/>
          </p:cNvPicPr>
          <p:nvPr/>
        </p:nvPicPr>
        <p:blipFill>
          <a:blip r:embed="rId2">
            <a:lum bright="-6000"/>
            <a:extLst>
              <a:ext uri="{28A0092B-C50C-407E-A947-70E740481C1C}">
                <a14:useLocalDpi xmlns:a14="http://schemas.microsoft.com/office/drawing/2010/main" val="0"/>
              </a:ext>
            </a:extLst>
          </a:blip>
          <a:srcRect t="4259"/>
          <a:stretch>
            <a:fillRect/>
          </a:stretch>
        </p:blipFill>
        <p:spPr bwMode="auto">
          <a:xfrm>
            <a:off x="3100388" y="3124200"/>
            <a:ext cx="5510212"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4341" name="Picture 5" descr="wkxEjf39gFDPCCLQ="/>
          <p:cNvPicPr>
            <a:picLocks noChangeAspect="1" noChangeArrowheads="1"/>
          </p:cNvPicPr>
          <p:nvPr/>
        </p:nvPicPr>
        <p:blipFill>
          <a:blip r:embed="rId3">
            <a:lum bright="-12000"/>
            <a:extLst>
              <a:ext uri="{28A0092B-C50C-407E-A947-70E740481C1C}">
                <a14:useLocalDpi xmlns:a14="http://schemas.microsoft.com/office/drawing/2010/main" val="0"/>
              </a:ext>
            </a:extLst>
          </a:blip>
          <a:srcRect/>
          <a:stretch>
            <a:fillRect/>
          </a:stretch>
        </p:blipFill>
        <p:spPr bwMode="auto">
          <a:xfrm>
            <a:off x="533400" y="3124200"/>
            <a:ext cx="2371725" cy="3721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362" name="Rectangle 2"/>
          <p:cNvSpPr>
            <a:spLocks noGrp="1" noChangeArrowheads="1"/>
          </p:cNvSpPr>
          <p:nvPr>
            <p:ph type="title" idx="4294967295"/>
          </p:nvPr>
        </p:nvSpPr>
        <p:spPr>
          <a:xfrm>
            <a:off x="787400" y="457200"/>
            <a:ext cx="7975600" cy="1076325"/>
          </a:xfrm>
        </p:spPr>
        <p:txBody>
          <a:bodyPr anchor="ctr"/>
          <a:lstStyle/>
          <a:p>
            <a:r>
              <a:rPr lang="en-US" smtClean="0"/>
              <a:t>Design Patterns</a:t>
            </a:r>
            <a:endParaRPr lang="en-US" noProof="1" smtClean="0"/>
          </a:p>
        </p:txBody>
      </p:sp>
      <p:sp>
        <p:nvSpPr>
          <p:cNvPr id="15363" name="Rectangle 5"/>
          <p:cNvSpPr>
            <a:spLocks/>
          </p:cNvSpPr>
          <p:nvPr/>
        </p:nvSpPr>
        <p:spPr bwMode="auto">
          <a:xfrm>
            <a:off x="6096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eaLnBrk="0" hangingPunct="0">
              <a:spcBef>
                <a:spcPct val="20000"/>
              </a:spcBef>
              <a:buFont typeface="Arial" charset="0"/>
              <a:buChar char="•"/>
            </a:pPr>
            <a:r>
              <a:rPr lang="en-US" sz="3000">
                <a:solidFill>
                  <a:srgbClr val="404040"/>
                </a:solidFill>
                <a:latin typeface="Calibri" pitchFamily="34" charset="0"/>
              </a:rPr>
              <a:t>Design patterns communicate common design problems and solutions</a:t>
            </a:r>
          </a:p>
          <a:p>
            <a:pPr marL="742950" lvl="1" indent="-285750" eaLnBrk="0" hangingPunct="0">
              <a:spcBef>
                <a:spcPct val="20000"/>
              </a:spcBef>
              <a:buFont typeface="Arial" charset="0"/>
              <a:buChar char="–"/>
            </a:pPr>
            <a:r>
              <a:rPr lang="en-US" sz="2600">
                <a:solidFill>
                  <a:srgbClr val="404040"/>
                </a:solidFill>
                <a:latin typeface="Calibri" pitchFamily="34" charset="0"/>
              </a:rPr>
              <a:t>First used in architecture [Alexander]</a:t>
            </a:r>
          </a:p>
          <a:p>
            <a:pPr marL="742950" lvl="1" indent="-285750" eaLnBrk="0" hangingPunct="0">
              <a:spcBef>
                <a:spcPct val="20000"/>
              </a:spcBef>
              <a:buFont typeface="Arial" charset="0"/>
              <a:buChar char="–"/>
            </a:pPr>
            <a:r>
              <a:rPr lang="en-US" sz="2600">
                <a:solidFill>
                  <a:srgbClr val="404040"/>
                </a:solidFill>
                <a:latin typeface="Calibri" pitchFamily="34" charset="0"/>
              </a:rPr>
              <a:t>Ex. How to create a beer hall where people socialize?</a:t>
            </a:r>
          </a:p>
          <a:p>
            <a:pPr marL="342900" indent="-342900" eaLnBrk="0" hangingPunct="0">
              <a:spcBef>
                <a:spcPct val="20000"/>
              </a:spcBef>
              <a:buFont typeface="Comic Sans MS" pitchFamily="66" charset="0"/>
              <a:buChar char="o"/>
            </a:pPr>
            <a:endParaRPr lang="en-US" sz="3000">
              <a:solidFill>
                <a:srgbClr val="404040"/>
              </a:solidFill>
              <a:latin typeface="Calibri" pitchFamily="34" charset="0"/>
            </a:endParaRPr>
          </a:p>
          <a:p>
            <a:pPr marL="342900" indent="-342900" eaLnBrk="0" hangingPunct="0">
              <a:spcBef>
                <a:spcPct val="20000"/>
              </a:spcBef>
              <a:buFont typeface="Arial" charset="0"/>
              <a:buChar char="•"/>
            </a:pPr>
            <a:endParaRPr lang="en-US" sz="3000">
              <a:solidFill>
                <a:srgbClr val="404040"/>
              </a:solidFill>
              <a:latin typeface="Calibri" pitchFamily="34" charset="0"/>
            </a:endParaRPr>
          </a:p>
        </p:txBody>
      </p:sp>
      <p:pic>
        <p:nvPicPr>
          <p:cNvPr id="15364" name="Picture 4" descr="pattern2"/>
          <p:cNvPicPr>
            <a:picLocks noChangeAspect="1" noChangeArrowheads="1"/>
          </p:cNvPicPr>
          <p:nvPr/>
        </p:nvPicPr>
        <p:blipFill>
          <a:blip r:embed="rId3">
            <a:lum bright="-6000"/>
            <a:extLst>
              <a:ext uri="{28A0092B-C50C-407E-A947-70E740481C1C}">
                <a14:useLocalDpi xmlns:a14="http://schemas.microsoft.com/office/drawing/2010/main" val="0"/>
              </a:ext>
            </a:extLst>
          </a:blip>
          <a:srcRect t="4259"/>
          <a:stretch>
            <a:fillRect/>
          </a:stretch>
        </p:blipFill>
        <p:spPr bwMode="auto">
          <a:xfrm>
            <a:off x="0" y="665163"/>
            <a:ext cx="9170988" cy="61928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6386" name="Rectangle 2"/>
          <p:cNvSpPr>
            <a:spLocks noGrp="1"/>
          </p:cNvSpPr>
          <p:nvPr>
            <p:ph type="title" idx="4294967295"/>
          </p:nvPr>
        </p:nvSpPr>
        <p:spPr/>
        <p:txBody>
          <a:bodyPr/>
          <a:lstStyle/>
          <a:p>
            <a:r>
              <a:rPr lang="en-US" smtClean="0"/>
              <a:t>Using Design Patterns</a:t>
            </a:r>
          </a:p>
        </p:txBody>
      </p:sp>
      <p:sp>
        <p:nvSpPr>
          <p:cNvPr id="16387" name="Rectangle 3"/>
          <p:cNvSpPr>
            <a:spLocks noGrp="1"/>
          </p:cNvSpPr>
          <p:nvPr>
            <p:ph type="body" idx="4294967295"/>
          </p:nvPr>
        </p:nvSpPr>
        <p:spPr/>
        <p:txBody>
          <a:bodyPr/>
          <a:lstStyle/>
          <a:p>
            <a:r>
              <a:rPr lang="en-US" smtClean="0"/>
              <a:t>Want patterns to be not too general </a:t>
            </a:r>
            <a:br>
              <a:rPr lang="en-US" smtClean="0"/>
            </a:br>
            <a:r>
              <a:rPr lang="en-US" smtClean="0"/>
              <a:t>and not too specific</a:t>
            </a:r>
          </a:p>
          <a:p>
            <a:pPr lvl="1"/>
            <a:r>
              <a:rPr lang="en-US" smtClean="0"/>
              <a:t>Goal is to use a solution “a million times over, without ever doing it the same way twice”</a:t>
            </a:r>
          </a:p>
          <a:p>
            <a:pPr lvl="1"/>
            <a:r>
              <a:rPr lang="en-US" smtClean="0"/>
              <a:t>That is, don’t directly copy, but do take inspiration</a:t>
            </a:r>
          </a:p>
          <a:p>
            <a:endParaRPr lang="en-US" smtClean="0"/>
          </a:p>
        </p:txBody>
      </p:sp>
      <p:pic>
        <p:nvPicPr>
          <p:cNvPr id="16388" name="Picture 4" descr="pattern2"/>
          <p:cNvPicPr>
            <a:picLocks noChangeAspect="1" noChangeArrowheads="1"/>
          </p:cNvPicPr>
          <p:nvPr/>
        </p:nvPicPr>
        <p:blipFill>
          <a:blip r:embed="rId3">
            <a:lum bright="-6000"/>
            <a:extLst>
              <a:ext uri="{28A0092B-C50C-407E-A947-70E740481C1C}">
                <a14:useLocalDpi xmlns:a14="http://schemas.microsoft.com/office/drawing/2010/main" val="0"/>
              </a:ext>
            </a:extLst>
          </a:blip>
          <a:srcRect t="4259"/>
          <a:stretch>
            <a:fillRect/>
          </a:stretch>
        </p:blipFill>
        <p:spPr bwMode="auto">
          <a:xfrm>
            <a:off x="152400" y="4311650"/>
            <a:ext cx="3657600" cy="2470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6389" name="Picture 3"/>
          <p:cNvPicPr>
            <a:picLocks noChangeAspect="1" noChangeArrowheads="1"/>
          </p:cNvPicPr>
          <p:nvPr/>
        </p:nvPicPr>
        <p:blipFill>
          <a:blip r:embed="rId4">
            <a:extLst>
              <a:ext uri="{28A0092B-C50C-407E-A947-70E740481C1C}">
                <a14:useLocalDpi xmlns:a14="http://schemas.microsoft.com/office/drawing/2010/main" val="0"/>
              </a:ext>
            </a:extLst>
          </a:blip>
          <a:srcRect b="85658"/>
          <a:stretch>
            <a:fillRect/>
          </a:stretch>
        </p:blipFill>
        <p:spPr bwMode="auto">
          <a:xfrm>
            <a:off x="4041775" y="4305300"/>
            <a:ext cx="4967288" cy="7239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0" name="Picture 2"/>
          <p:cNvPicPr>
            <a:picLocks noChangeAspect="1" noChangeArrowheads="1"/>
          </p:cNvPicPr>
          <p:nvPr/>
        </p:nvPicPr>
        <p:blipFill>
          <a:blip r:embed="rId5">
            <a:extLst>
              <a:ext uri="{28A0092B-C50C-407E-A947-70E740481C1C}">
                <a14:useLocalDpi xmlns:a14="http://schemas.microsoft.com/office/drawing/2010/main" val="0"/>
              </a:ext>
            </a:extLst>
          </a:blip>
          <a:srcRect b="79858"/>
          <a:stretch>
            <a:fillRect/>
          </a:stretch>
        </p:blipFill>
        <p:spPr bwMode="auto">
          <a:xfrm>
            <a:off x="4038600" y="5199063"/>
            <a:ext cx="4964113" cy="8969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6391" name="Picture 2"/>
          <p:cNvPicPr>
            <a:picLocks noChangeAspect="1" noChangeArrowheads="1"/>
          </p:cNvPicPr>
          <p:nvPr/>
        </p:nvPicPr>
        <p:blipFill>
          <a:blip r:embed="rId6">
            <a:extLst>
              <a:ext uri="{28A0092B-C50C-407E-A947-70E740481C1C}">
                <a14:useLocalDpi xmlns:a14="http://schemas.microsoft.com/office/drawing/2010/main" val="0"/>
              </a:ext>
            </a:extLst>
          </a:blip>
          <a:srcRect b="88000"/>
          <a:stretch>
            <a:fillRect/>
          </a:stretch>
        </p:blipFill>
        <p:spPr bwMode="auto">
          <a:xfrm>
            <a:off x="4041775" y="6294438"/>
            <a:ext cx="4960938" cy="496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7410" name="Title 1"/>
          <p:cNvSpPr>
            <a:spLocks noGrp="1"/>
          </p:cNvSpPr>
          <p:nvPr>
            <p:ph type="title"/>
          </p:nvPr>
        </p:nvSpPr>
        <p:spPr/>
        <p:txBody>
          <a:bodyPr/>
          <a:lstStyle/>
          <a:p>
            <a:r>
              <a:rPr lang="en-US" smtClean="0"/>
              <a:t>Hierarchical Patterns</a:t>
            </a:r>
          </a:p>
        </p:txBody>
      </p:sp>
      <p:sp>
        <p:nvSpPr>
          <p:cNvPr id="17411" name="Content Placeholder 2"/>
          <p:cNvSpPr>
            <a:spLocks noGrp="1"/>
          </p:cNvSpPr>
          <p:nvPr>
            <p:ph idx="1"/>
          </p:nvPr>
        </p:nvSpPr>
        <p:spPr/>
        <p:txBody>
          <a:bodyPr/>
          <a:lstStyle/>
          <a:p>
            <a:r>
              <a:rPr lang="en-US" smtClean="0"/>
              <a:t>Patterns can exist and be applied at all levels</a:t>
            </a:r>
          </a:p>
          <a:p>
            <a:pPr lvl="1"/>
            <a:r>
              <a:rPr lang="en-US" smtClean="0"/>
              <a:t>Ex. Regions, Cities, Neighborhoods, Houses </a:t>
            </a:r>
          </a:p>
        </p:txBody>
      </p:sp>
      <p:pic>
        <p:nvPicPr>
          <p:cNvPr id="1741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2209800"/>
            <a:ext cx="5695950" cy="44465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9378" name="Picture 2"/>
          <p:cNvPicPr>
            <a:picLocks noChangeAspect="1" noChangeArrowheads="1"/>
          </p:cNvPicPr>
          <p:nvPr/>
        </p:nvPicPr>
        <p:blipFill>
          <a:blip r:embed="rId4"/>
          <a:srcRect/>
          <a:stretch>
            <a:fillRect/>
          </a:stretch>
        </p:blipFill>
        <p:spPr bwMode="auto">
          <a:xfrm>
            <a:off x="76200" y="2667000"/>
            <a:ext cx="4572000" cy="3900488"/>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9380" name="Picture 4"/>
          <p:cNvPicPr>
            <a:picLocks noChangeAspect="1" noChangeArrowheads="1"/>
          </p:cNvPicPr>
          <p:nvPr/>
        </p:nvPicPr>
        <p:blipFill rotWithShape="1">
          <a:blip r:embed="rId5"/>
          <a:srcRect b="1007"/>
          <a:stretch/>
        </p:blipFill>
        <p:spPr bwMode="auto">
          <a:xfrm>
            <a:off x="1981200" y="3208338"/>
            <a:ext cx="4572000" cy="3878262"/>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69381" name="Picture 5"/>
          <p:cNvPicPr>
            <a:picLocks noChangeAspect="1" noChangeArrowheads="1"/>
          </p:cNvPicPr>
          <p:nvPr/>
        </p:nvPicPr>
        <p:blipFill>
          <a:blip r:embed="rId6"/>
          <a:srcRect/>
          <a:stretch>
            <a:fillRect/>
          </a:stretch>
        </p:blipFill>
        <p:spPr bwMode="auto">
          <a:xfrm>
            <a:off x="4495800" y="3733800"/>
            <a:ext cx="4572000" cy="3252788"/>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8434" name="Title 1"/>
          <p:cNvSpPr>
            <a:spLocks noGrp="1"/>
          </p:cNvSpPr>
          <p:nvPr>
            <p:ph type="title"/>
          </p:nvPr>
        </p:nvSpPr>
        <p:spPr/>
        <p:txBody>
          <a:bodyPr/>
          <a:lstStyle/>
          <a:p>
            <a:endParaRPr lang="en-US" smtClean="0"/>
          </a:p>
        </p:txBody>
      </p:sp>
      <p:sp>
        <p:nvSpPr>
          <p:cNvPr id="18435" name="Content Placeholder 2"/>
          <p:cNvSpPr>
            <a:spLocks noGrp="1"/>
          </p:cNvSpPr>
          <p:nvPr>
            <p:ph idx="1"/>
          </p:nvPr>
        </p:nvSpPr>
        <p:spPr/>
        <p:txBody>
          <a:bodyPr/>
          <a:lstStyle/>
          <a:p>
            <a:endParaRPr lang="en-US" smtClean="0"/>
          </a:p>
        </p:txBody>
      </p:sp>
      <p:pic>
        <p:nvPicPr>
          <p:cNvPr id="4" name="Picture 2"/>
          <p:cNvPicPr>
            <a:picLocks noChangeAspect="1" noChangeArrowheads="1"/>
          </p:cNvPicPr>
          <p:nvPr/>
        </p:nvPicPr>
        <p:blipFill>
          <a:blip r:embed="rId2"/>
          <a:srcRect/>
          <a:stretch>
            <a:fillRect/>
          </a:stretch>
        </p:blipFill>
        <p:spPr bwMode="auto">
          <a:xfrm>
            <a:off x="457200" y="-1588"/>
            <a:ext cx="8077200" cy="6891338"/>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458" name="Title 1"/>
          <p:cNvSpPr>
            <a:spLocks noGrp="1"/>
          </p:cNvSpPr>
          <p:nvPr>
            <p:ph type="title"/>
          </p:nvPr>
        </p:nvSpPr>
        <p:spPr/>
        <p:txBody>
          <a:bodyPr/>
          <a:lstStyle/>
          <a:p>
            <a:endParaRPr lang="en-US" smtClean="0"/>
          </a:p>
        </p:txBody>
      </p:sp>
      <p:sp>
        <p:nvSpPr>
          <p:cNvPr id="19459" name="Content Placeholder 2"/>
          <p:cNvSpPr>
            <a:spLocks noGrp="1"/>
          </p:cNvSpPr>
          <p:nvPr>
            <p:ph idx="1"/>
          </p:nvPr>
        </p:nvSpPr>
        <p:spPr/>
        <p:txBody>
          <a:bodyPr/>
          <a:lstStyle/>
          <a:p>
            <a:endParaRPr lang="en-US" smtClean="0"/>
          </a:p>
        </p:txBody>
      </p:sp>
      <p:pic>
        <p:nvPicPr>
          <p:cNvPr id="4" name="Picture 4"/>
          <p:cNvPicPr>
            <a:picLocks noChangeAspect="1" noChangeArrowheads="1"/>
          </p:cNvPicPr>
          <p:nvPr/>
        </p:nvPicPr>
        <p:blipFill rotWithShape="1">
          <a:blip r:embed="rId2"/>
          <a:srcRect b="1007"/>
          <a:stretch/>
        </p:blipFill>
        <p:spPr bwMode="auto">
          <a:xfrm>
            <a:off x="488489" y="0"/>
            <a:ext cx="8084011" cy="6858000"/>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Title 1"/>
          <p:cNvSpPr>
            <a:spLocks noGrp="1"/>
          </p:cNvSpPr>
          <p:nvPr>
            <p:ph type="title"/>
          </p:nvPr>
        </p:nvSpPr>
        <p:spPr/>
        <p:txBody>
          <a:bodyPr/>
          <a:lstStyle/>
          <a:p>
            <a:endParaRPr lang="en-US" smtClean="0"/>
          </a:p>
        </p:txBody>
      </p:sp>
      <p:sp>
        <p:nvSpPr>
          <p:cNvPr id="20483" name="Content Placeholder 2"/>
          <p:cNvSpPr>
            <a:spLocks noGrp="1"/>
          </p:cNvSpPr>
          <p:nvPr>
            <p:ph idx="1"/>
          </p:nvPr>
        </p:nvSpPr>
        <p:spPr/>
        <p:txBody>
          <a:bodyPr/>
          <a:lstStyle/>
          <a:p>
            <a:endParaRPr lang="en-US" smtClean="0"/>
          </a:p>
        </p:txBody>
      </p:sp>
      <p:pic>
        <p:nvPicPr>
          <p:cNvPr id="4" name="Picture 5"/>
          <p:cNvPicPr>
            <a:picLocks noChangeAspect="1" noChangeArrowheads="1"/>
          </p:cNvPicPr>
          <p:nvPr/>
        </p:nvPicPr>
        <p:blipFill>
          <a:blip r:embed="rId2"/>
          <a:srcRect/>
          <a:stretch>
            <a:fillRect/>
          </a:stretch>
        </p:blipFill>
        <p:spPr bwMode="auto">
          <a:xfrm>
            <a:off x="-419850" y="0"/>
            <a:ext cx="9640050" cy="6858000"/>
          </a:xfrm>
          <a:prstGeom prst="rect">
            <a:avLst/>
          </a:prstGeom>
          <a:noFill/>
          <a:ln w="9525">
            <a:solidFill>
              <a:schemeClr val="bg1">
                <a:lumMod val="65000"/>
              </a:schemeClr>
            </a:solidFill>
            <a:miter lim="800000"/>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34"/>
          <p:cNvSpPr>
            <a:spLocks noChangeArrowheads="1"/>
          </p:cNvSpPr>
          <p:nvPr/>
        </p:nvSpPr>
        <p:spPr bwMode="auto">
          <a:xfrm>
            <a:off x="8794750" y="93663"/>
            <a:ext cx="349250" cy="497205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1507" name="Rectangle 3"/>
          <p:cNvSpPr>
            <a:spLocks noChangeArrowheads="1"/>
          </p:cNvSpPr>
          <p:nvPr/>
        </p:nvSpPr>
        <p:spPr bwMode="auto">
          <a:xfrm>
            <a:off x="685800" y="1816100"/>
            <a:ext cx="8305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defTabSz="914400">
              <a:spcBef>
                <a:spcPct val="20000"/>
              </a:spcBef>
              <a:buFontTx/>
              <a:buChar char="•"/>
            </a:pPr>
            <a:endParaRPr lang="en-US" sz="3200" b="1"/>
          </a:p>
        </p:txBody>
      </p:sp>
      <p:sp>
        <p:nvSpPr>
          <p:cNvPr id="21508" name="Rectangle 4"/>
          <p:cNvSpPr>
            <a:spLocks noChangeArrowheads="1"/>
          </p:cNvSpPr>
          <p:nvPr/>
        </p:nvSpPr>
        <p:spPr bwMode="auto">
          <a:xfrm>
            <a:off x="3987800" y="3919538"/>
            <a:ext cx="282575" cy="282575"/>
          </a:xfrm>
          <a:prstGeom prst="rect">
            <a:avLst/>
          </a:prstGeom>
          <a:solidFill>
            <a:schemeClr val="accent1"/>
          </a:solidFill>
          <a:ln w="9525">
            <a:solidFill>
              <a:schemeClr val="tx1"/>
            </a:solidFill>
            <a:miter lim="800000"/>
            <a:headEnd/>
            <a:tailEnd/>
          </a:ln>
        </p:spPr>
        <p:txBody>
          <a:bodyPr wrap="none" anchor="ctr"/>
          <a:lstStyle/>
          <a:p>
            <a:pPr defTabSz="914400"/>
            <a:endParaRPr lang="en-US" sz="2400">
              <a:latin typeface="Times New Roman" pitchFamily="18" charset="0"/>
            </a:endParaRPr>
          </a:p>
        </p:txBody>
      </p:sp>
      <p:sp>
        <p:nvSpPr>
          <p:cNvPr id="21509" name="AutoShape 5"/>
          <p:cNvSpPr>
            <a:spLocks noChangeArrowheads="1"/>
          </p:cNvSpPr>
          <p:nvPr/>
        </p:nvSpPr>
        <p:spPr bwMode="auto">
          <a:xfrm>
            <a:off x="5434013" y="5791200"/>
            <a:ext cx="2478087" cy="582613"/>
          </a:xfrm>
          <a:prstGeom prst="roundRect">
            <a:avLst>
              <a:gd name="adj" fmla="val 16667"/>
            </a:avLst>
          </a:prstGeom>
          <a:solidFill>
            <a:srgbClr val="99CCFF"/>
          </a:solidFill>
          <a:ln w="9525">
            <a:solidFill>
              <a:srgbClr val="808080"/>
            </a:solidFill>
            <a:round/>
            <a:headEnd/>
            <a:tailEnd/>
          </a:ln>
        </p:spPr>
        <p:txBody>
          <a:bodyPr wrap="none" anchor="ctr"/>
          <a:lstStyle/>
          <a:p>
            <a:pPr algn="ctr" defTabSz="914400"/>
            <a:r>
              <a:rPr lang="en-US" sz="2400" b="1">
                <a:cs typeface="Times New Roman" pitchFamily="18" charset="0"/>
              </a:rPr>
              <a:t>(181) The Fire</a:t>
            </a:r>
          </a:p>
        </p:txBody>
      </p:sp>
      <p:sp>
        <p:nvSpPr>
          <p:cNvPr id="21510" name="AutoShape 6"/>
          <p:cNvSpPr>
            <a:spLocks noChangeArrowheads="1"/>
          </p:cNvSpPr>
          <p:nvPr/>
        </p:nvSpPr>
        <p:spPr bwMode="auto">
          <a:xfrm>
            <a:off x="142875" y="1584325"/>
            <a:ext cx="3873500" cy="582613"/>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(8) Mosaic of Subcultures</a:t>
            </a:r>
          </a:p>
        </p:txBody>
      </p:sp>
      <p:cxnSp>
        <p:nvCxnSpPr>
          <p:cNvPr id="21511" name="AutoShape 7"/>
          <p:cNvCxnSpPr>
            <a:cxnSpLocks noChangeShapeType="1"/>
            <a:stCxn id="21508" idx="3"/>
            <a:endCxn id="21509" idx="0"/>
          </p:cNvCxnSpPr>
          <p:nvPr/>
        </p:nvCxnSpPr>
        <p:spPr bwMode="auto">
          <a:xfrm>
            <a:off x="4270375" y="4060825"/>
            <a:ext cx="2403475" cy="1730375"/>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1512" name="AutoShape 8"/>
          <p:cNvCxnSpPr>
            <a:cxnSpLocks noChangeShapeType="1"/>
            <a:stCxn id="21510" idx="2"/>
            <a:endCxn id="21520" idx="0"/>
          </p:cNvCxnSpPr>
          <p:nvPr/>
        </p:nvCxnSpPr>
        <p:spPr bwMode="auto">
          <a:xfrm>
            <a:off x="2079625" y="2166938"/>
            <a:ext cx="11113" cy="446087"/>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1513" name="AutoShape 9"/>
          <p:cNvSpPr>
            <a:spLocks noChangeArrowheads="1"/>
          </p:cNvSpPr>
          <p:nvPr/>
        </p:nvSpPr>
        <p:spPr bwMode="auto">
          <a:xfrm>
            <a:off x="2743200" y="5791200"/>
            <a:ext cx="2478088" cy="582613"/>
          </a:xfrm>
          <a:prstGeom prst="roundRect">
            <a:avLst>
              <a:gd name="adj" fmla="val 16667"/>
            </a:avLst>
          </a:prstGeom>
          <a:solidFill>
            <a:srgbClr val="99CCFF"/>
          </a:solidFill>
          <a:ln w="9525">
            <a:solidFill>
              <a:srgbClr val="808080"/>
            </a:solidFill>
            <a:round/>
            <a:headEnd/>
            <a:tailEnd/>
          </a:ln>
        </p:spPr>
        <p:txBody>
          <a:bodyPr wrap="none" anchor="ctr"/>
          <a:lstStyle/>
          <a:p>
            <a:pPr algn="ctr" defTabSz="914400"/>
            <a:r>
              <a:rPr lang="en-US" sz="2400" b="1">
                <a:cs typeface="Times New Roman" pitchFamily="18" charset="0"/>
              </a:rPr>
              <a:t>(179) Alcoves</a:t>
            </a:r>
          </a:p>
        </p:txBody>
      </p:sp>
      <p:sp>
        <p:nvSpPr>
          <p:cNvPr id="21514" name="AutoShape 10"/>
          <p:cNvSpPr>
            <a:spLocks noChangeArrowheads="1"/>
          </p:cNvSpPr>
          <p:nvPr/>
        </p:nvSpPr>
        <p:spPr bwMode="auto">
          <a:xfrm>
            <a:off x="152400" y="4598988"/>
            <a:ext cx="3708400" cy="582612"/>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(95) Building Complex</a:t>
            </a:r>
          </a:p>
        </p:txBody>
      </p:sp>
      <p:cxnSp>
        <p:nvCxnSpPr>
          <p:cNvPr id="21515" name="AutoShape 11"/>
          <p:cNvCxnSpPr>
            <a:cxnSpLocks noChangeShapeType="1"/>
            <a:stCxn id="21508" idx="2"/>
            <a:endCxn id="21513" idx="0"/>
          </p:cNvCxnSpPr>
          <p:nvPr/>
        </p:nvCxnSpPr>
        <p:spPr bwMode="auto">
          <a:xfrm flipH="1">
            <a:off x="3983038" y="4202113"/>
            <a:ext cx="146050" cy="1589087"/>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1516" name="AutoShape 12"/>
          <p:cNvCxnSpPr>
            <a:cxnSpLocks noChangeShapeType="1"/>
            <a:stCxn id="21508" idx="1"/>
            <a:endCxn id="21514" idx="0"/>
          </p:cNvCxnSpPr>
          <p:nvPr/>
        </p:nvCxnSpPr>
        <p:spPr bwMode="auto">
          <a:xfrm flipH="1">
            <a:off x="2006600" y="4060825"/>
            <a:ext cx="1981200" cy="538163"/>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1517" name="Rectangle 13"/>
          <p:cNvSpPr>
            <a:spLocks noChangeArrowheads="1"/>
          </p:cNvSpPr>
          <p:nvPr/>
        </p:nvSpPr>
        <p:spPr bwMode="auto">
          <a:xfrm>
            <a:off x="5029200" y="3678238"/>
            <a:ext cx="282575" cy="282575"/>
          </a:xfrm>
          <a:prstGeom prst="rect">
            <a:avLst/>
          </a:prstGeom>
          <a:solidFill>
            <a:schemeClr val="accent1"/>
          </a:solidFill>
          <a:ln w="9525">
            <a:solidFill>
              <a:schemeClr val="tx1"/>
            </a:solidFill>
            <a:miter lim="800000"/>
            <a:headEnd/>
            <a:tailEnd/>
          </a:ln>
        </p:spPr>
        <p:txBody>
          <a:bodyPr wrap="none" anchor="ctr"/>
          <a:lstStyle/>
          <a:p>
            <a:pPr defTabSz="914400"/>
            <a:endParaRPr lang="en-US" sz="2400">
              <a:latin typeface="Times New Roman" pitchFamily="18" charset="0"/>
            </a:endParaRPr>
          </a:p>
        </p:txBody>
      </p:sp>
      <p:sp>
        <p:nvSpPr>
          <p:cNvPr id="21518" name="Rectangle 14"/>
          <p:cNvSpPr>
            <a:spLocks noChangeArrowheads="1"/>
          </p:cNvSpPr>
          <p:nvPr/>
        </p:nvSpPr>
        <p:spPr bwMode="auto">
          <a:xfrm>
            <a:off x="3306763" y="3678238"/>
            <a:ext cx="282575" cy="282575"/>
          </a:xfrm>
          <a:prstGeom prst="rect">
            <a:avLst/>
          </a:prstGeom>
          <a:solidFill>
            <a:schemeClr val="accent1"/>
          </a:solidFill>
          <a:ln w="9525">
            <a:solidFill>
              <a:schemeClr val="tx1"/>
            </a:solidFill>
            <a:miter lim="800000"/>
            <a:headEnd/>
            <a:tailEnd/>
          </a:ln>
        </p:spPr>
        <p:txBody>
          <a:bodyPr wrap="none" anchor="ctr"/>
          <a:lstStyle/>
          <a:p>
            <a:pPr defTabSz="914400"/>
            <a:endParaRPr lang="en-US" sz="2400">
              <a:latin typeface="Times New Roman" pitchFamily="18" charset="0"/>
            </a:endParaRPr>
          </a:p>
        </p:txBody>
      </p:sp>
      <p:sp>
        <p:nvSpPr>
          <p:cNvPr id="21519" name="AutoShape 15"/>
          <p:cNvSpPr>
            <a:spLocks noChangeArrowheads="1"/>
          </p:cNvSpPr>
          <p:nvPr/>
        </p:nvSpPr>
        <p:spPr bwMode="auto">
          <a:xfrm>
            <a:off x="4752975" y="2616200"/>
            <a:ext cx="2871788" cy="582613"/>
          </a:xfrm>
          <a:prstGeom prst="roundRect">
            <a:avLst>
              <a:gd name="adj" fmla="val 16667"/>
            </a:avLst>
          </a:prstGeom>
          <a:solidFill>
            <a:srgbClr val="99CCFF"/>
          </a:solidFill>
          <a:ln w="9525">
            <a:solidFill>
              <a:srgbClr val="808080"/>
            </a:solidFill>
            <a:round/>
            <a:headEnd/>
            <a:tailEnd/>
          </a:ln>
        </p:spPr>
        <p:txBody>
          <a:bodyPr wrap="none" anchor="ctr"/>
          <a:lstStyle/>
          <a:p>
            <a:pPr algn="ctr" defTabSz="914400"/>
            <a:r>
              <a:rPr lang="en-US" sz="2400" b="1">
                <a:cs typeface="Times New Roman" pitchFamily="18" charset="0"/>
              </a:rPr>
              <a:t>(33) Night Life</a:t>
            </a:r>
          </a:p>
        </p:txBody>
      </p:sp>
      <p:sp>
        <p:nvSpPr>
          <p:cNvPr id="21520" name="AutoShape 16"/>
          <p:cNvSpPr>
            <a:spLocks noChangeArrowheads="1"/>
          </p:cNvSpPr>
          <p:nvPr/>
        </p:nvSpPr>
        <p:spPr bwMode="auto">
          <a:xfrm>
            <a:off x="142875" y="2613025"/>
            <a:ext cx="3895725" cy="582613"/>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(31) Promenade</a:t>
            </a:r>
          </a:p>
        </p:txBody>
      </p:sp>
      <p:cxnSp>
        <p:nvCxnSpPr>
          <p:cNvPr id="21521" name="AutoShape 17"/>
          <p:cNvCxnSpPr>
            <a:cxnSpLocks noChangeShapeType="1"/>
            <a:stCxn id="21519" idx="1"/>
            <a:endCxn id="21520" idx="3"/>
          </p:cNvCxnSpPr>
          <p:nvPr/>
        </p:nvCxnSpPr>
        <p:spPr bwMode="auto">
          <a:xfrm flipH="1" flipV="1">
            <a:off x="4038600" y="2905125"/>
            <a:ext cx="714375" cy="3175"/>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1522" name="AutoShape 18"/>
          <p:cNvSpPr>
            <a:spLocks noChangeArrowheads="1"/>
          </p:cNvSpPr>
          <p:nvPr/>
        </p:nvSpPr>
        <p:spPr bwMode="auto">
          <a:xfrm>
            <a:off x="2633663" y="3678238"/>
            <a:ext cx="2986087" cy="582612"/>
          </a:xfrm>
          <a:prstGeom prst="roundRect">
            <a:avLst>
              <a:gd name="adj" fmla="val 16667"/>
            </a:avLst>
          </a:prstGeom>
          <a:solidFill>
            <a:srgbClr val="AAB6D2"/>
          </a:solidFill>
          <a:ln w="9525">
            <a:solidFill>
              <a:srgbClr val="808080"/>
            </a:solidFill>
            <a:round/>
            <a:headEnd/>
            <a:tailEnd/>
          </a:ln>
        </p:spPr>
        <p:txBody>
          <a:bodyPr wrap="none" anchor="ctr"/>
          <a:lstStyle/>
          <a:p>
            <a:pPr algn="ctr" defTabSz="914400"/>
            <a:r>
              <a:rPr lang="en-US" sz="2400" b="1">
                <a:cs typeface="Times New Roman" pitchFamily="18" charset="0"/>
              </a:rPr>
              <a:t>(90) Beer Hall</a:t>
            </a:r>
          </a:p>
        </p:txBody>
      </p:sp>
      <p:cxnSp>
        <p:nvCxnSpPr>
          <p:cNvPr id="21523" name="AutoShape 19"/>
          <p:cNvCxnSpPr>
            <a:cxnSpLocks noChangeShapeType="1"/>
            <a:stCxn id="21520" idx="2"/>
            <a:endCxn id="21518" idx="0"/>
          </p:cNvCxnSpPr>
          <p:nvPr/>
        </p:nvCxnSpPr>
        <p:spPr bwMode="auto">
          <a:xfrm>
            <a:off x="2090738" y="3195638"/>
            <a:ext cx="1357312" cy="482600"/>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21524" name="AutoShape 20"/>
          <p:cNvCxnSpPr>
            <a:cxnSpLocks noChangeShapeType="1"/>
            <a:stCxn id="21519" idx="2"/>
            <a:endCxn id="21517" idx="0"/>
          </p:cNvCxnSpPr>
          <p:nvPr/>
        </p:nvCxnSpPr>
        <p:spPr bwMode="auto">
          <a:xfrm flipH="1">
            <a:off x="5170488" y="3198813"/>
            <a:ext cx="1019175" cy="479425"/>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sp>
        <p:nvSpPr>
          <p:cNvPr id="21525" name="Rectangle 21"/>
          <p:cNvSpPr>
            <a:spLocks noChangeArrowheads="1"/>
          </p:cNvSpPr>
          <p:nvPr/>
        </p:nvSpPr>
        <p:spPr bwMode="auto">
          <a:xfrm>
            <a:off x="8107363" y="1397000"/>
            <a:ext cx="188912" cy="1787525"/>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sp>
        <p:nvSpPr>
          <p:cNvPr id="21526" name="Rectangle 24"/>
          <p:cNvSpPr>
            <a:spLocks noChangeArrowheads="1"/>
          </p:cNvSpPr>
          <p:nvPr/>
        </p:nvSpPr>
        <p:spPr bwMode="auto">
          <a:xfrm>
            <a:off x="8107363" y="3368675"/>
            <a:ext cx="188912" cy="1665288"/>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sp>
        <p:nvSpPr>
          <p:cNvPr id="21527" name="Rectangle 27"/>
          <p:cNvSpPr>
            <a:spLocks noChangeArrowheads="1"/>
          </p:cNvSpPr>
          <p:nvPr/>
        </p:nvSpPr>
        <p:spPr bwMode="auto">
          <a:xfrm>
            <a:off x="8107363" y="5227638"/>
            <a:ext cx="188912" cy="1103312"/>
          </a:xfrm>
          <a:prstGeom prst="rect">
            <a:avLst/>
          </a:prstGeom>
          <a:noFill/>
          <a:ln w="25400">
            <a:solidFill>
              <a:schemeClr val="tx1"/>
            </a:solidFill>
            <a:miter lim="800000"/>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sp>
        <p:nvSpPr>
          <p:cNvPr id="21528" name="Text Box 29"/>
          <p:cNvSpPr txBox="1">
            <a:spLocks noChangeArrowheads="1"/>
          </p:cNvSpPr>
          <p:nvPr/>
        </p:nvSpPr>
        <p:spPr bwMode="auto">
          <a:xfrm rot="5400000">
            <a:off x="8070056" y="1824832"/>
            <a:ext cx="1341437"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ctr" defTabSz="914400" eaLnBrk="1" hangingPunct="1"/>
            <a:r>
              <a:rPr lang="en-US" sz="2400">
                <a:cs typeface="Times New Roman" pitchFamily="18" charset="0"/>
              </a:rPr>
              <a:t>Cities </a:t>
            </a:r>
          </a:p>
          <a:p>
            <a:pPr algn="ctr" defTabSz="914400" eaLnBrk="1" hangingPunct="1"/>
            <a:r>
              <a:rPr lang="en-US" sz="2400">
                <a:cs typeface="Times New Roman" pitchFamily="18" charset="0"/>
              </a:rPr>
              <a:t>&amp; Towns</a:t>
            </a:r>
          </a:p>
        </p:txBody>
      </p:sp>
      <p:sp>
        <p:nvSpPr>
          <p:cNvPr id="21529" name="Text Box 30"/>
          <p:cNvSpPr txBox="1">
            <a:spLocks noChangeArrowheads="1"/>
          </p:cNvSpPr>
          <p:nvPr/>
        </p:nvSpPr>
        <p:spPr bwMode="auto">
          <a:xfrm rot="5400000">
            <a:off x="7915275" y="5535613"/>
            <a:ext cx="1285875" cy="457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defTabSz="914400" eaLnBrk="1" hangingPunct="1"/>
            <a:r>
              <a:rPr lang="en-US" sz="2400">
                <a:cs typeface="Times New Roman" pitchFamily="18" charset="0"/>
              </a:rPr>
              <a:t>Interiors</a:t>
            </a:r>
          </a:p>
        </p:txBody>
      </p:sp>
      <p:sp>
        <p:nvSpPr>
          <p:cNvPr id="21530" name="Text Box 31"/>
          <p:cNvSpPr txBox="1">
            <a:spLocks noChangeArrowheads="1"/>
          </p:cNvSpPr>
          <p:nvPr/>
        </p:nvSpPr>
        <p:spPr bwMode="auto">
          <a:xfrm rot="5400000">
            <a:off x="7894637" y="3859213"/>
            <a:ext cx="1692275" cy="8318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algn="ctr" defTabSz="914400" eaLnBrk="1" hangingPunct="1"/>
            <a:r>
              <a:rPr lang="en-US" sz="2400">
                <a:cs typeface="Times New Roman" pitchFamily="18" charset="0"/>
              </a:rPr>
              <a:t>Local</a:t>
            </a:r>
          </a:p>
          <a:p>
            <a:pPr algn="ctr" defTabSz="914400" eaLnBrk="1" hangingPunct="1"/>
            <a:r>
              <a:rPr lang="en-US" sz="2400">
                <a:cs typeface="Times New Roman" pitchFamily="18" charset="0"/>
              </a:rPr>
              <a:t>Gatherings</a:t>
            </a:r>
          </a:p>
        </p:txBody>
      </p:sp>
      <p:sp>
        <p:nvSpPr>
          <p:cNvPr id="21531" name="Rectangle 32"/>
          <p:cNvSpPr>
            <a:spLocks noChangeArrowheads="1"/>
          </p:cNvSpPr>
          <p:nvPr/>
        </p:nvSpPr>
        <p:spPr bwMode="auto">
          <a:xfrm>
            <a:off x="457200" y="333375"/>
            <a:ext cx="84582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eaLnBrk="0" hangingPunct="0"/>
            <a:r>
              <a:rPr lang="en-US" sz="3600" b="1">
                <a:solidFill>
                  <a:srgbClr val="960000"/>
                </a:solidFill>
                <a:latin typeface="Calibri" pitchFamily="34" charset="0"/>
              </a:rPr>
              <a:t>A Web of Design Patterns</a:t>
            </a:r>
          </a:p>
        </p:txBody>
      </p:sp>
      <p:sp>
        <p:nvSpPr>
          <p:cNvPr id="21532" name="Rectangle 33"/>
          <p:cNvSpPr>
            <a:spLocks noChangeArrowheads="1"/>
          </p:cNvSpPr>
          <p:nvPr/>
        </p:nvSpPr>
        <p:spPr bwMode="auto">
          <a:xfrm>
            <a:off x="7940675" y="1354138"/>
            <a:ext cx="228600" cy="4999037"/>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idx="4294967295"/>
          </p:nvPr>
        </p:nvSpPr>
        <p:spPr/>
        <p:txBody>
          <a:bodyPr/>
          <a:lstStyle/>
          <a:p>
            <a:r>
              <a:rPr lang="en-US" sz="4000" smtClean="0"/>
              <a:t>Why Else Are Patterns Useful?</a:t>
            </a:r>
          </a:p>
        </p:txBody>
      </p:sp>
      <p:sp>
        <p:nvSpPr>
          <p:cNvPr id="22531" name="Rectangle 3"/>
          <p:cNvSpPr>
            <a:spLocks noGrp="1"/>
          </p:cNvSpPr>
          <p:nvPr>
            <p:ph type="body" idx="4294967295"/>
          </p:nvPr>
        </p:nvSpPr>
        <p:spPr>
          <a:xfrm>
            <a:off x="609600" y="1600200"/>
            <a:ext cx="5257800" cy="4525963"/>
          </a:xfrm>
        </p:spPr>
        <p:txBody>
          <a:bodyPr/>
          <a:lstStyle/>
          <a:p>
            <a:r>
              <a:rPr lang="en-US" dirty="0" smtClean="0"/>
              <a:t>Popular among software </a:t>
            </a:r>
            <a:r>
              <a:rPr lang="en-US" dirty="0" err="1" smtClean="0"/>
              <a:t>devs</a:t>
            </a:r>
            <a:endParaRPr lang="en-US" dirty="0" smtClean="0"/>
          </a:p>
          <a:p>
            <a:pPr lvl="1"/>
            <a:r>
              <a:rPr lang="en-US" dirty="0" smtClean="0"/>
              <a:t>Ways of structuring systems</a:t>
            </a:r>
          </a:p>
          <a:p>
            <a:pPr lvl="1"/>
            <a:r>
              <a:rPr lang="en-US" dirty="0" smtClean="0"/>
              <a:t>Note: one weakness is lack of</a:t>
            </a:r>
            <a:br>
              <a:rPr lang="en-US" dirty="0" smtClean="0"/>
            </a:br>
            <a:r>
              <a:rPr lang="en-US" dirty="0" smtClean="0"/>
              <a:t>hierarchy in their patterns</a:t>
            </a:r>
          </a:p>
          <a:p>
            <a:r>
              <a:rPr lang="en-US" dirty="0" smtClean="0"/>
              <a:t>People more familiar with other sites / apps than yours</a:t>
            </a:r>
          </a:p>
          <a:p>
            <a:pPr lvl="1"/>
            <a:r>
              <a:rPr lang="en-US" dirty="0" smtClean="0"/>
              <a:t>Makes sense to use common conventions</a:t>
            </a:r>
          </a:p>
          <a:p>
            <a:pPr lvl="1"/>
            <a:r>
              <a:rPr lang="en-US" dirty="0" smtClean="0"/>
              <a:t>Total time spent on other sites is greater than on your site</a:t>
            </a:r>
          </a:p>
        </p:txBody>
      </p:sp>
      <p:pic>
        <p:nvPicPr>
          <p:cNvPr id="22532" name="Picture 5" descr="ANd9GcTJoBg3fAljPK_5YuuIaZS04CsnR25U64Pg37YhQ-P5lPAZYzJo7w"/>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4213" y="1676400"/>
            <a:ext cx="3319462" cy="4144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2"/>
          <p:cNvSpPr>
            <a:spLocks noGrp="1"/>
          </p:cNvSpPr>
          <p:nvPr>
            <p:ph type="title" idx="4294967295"/>
          </p:nvPr>
        </p:nvSpPr>
        <p:spPr/>
        <p:txBody>
          <a:bodyPr/>
          <a:lstStyle/>
          <a:p>
            <a:r>
              <a:rPr lang="en-US" sz="4000" smtClean="0"/>
              <a:t>Recap</a:t>
            </a:r>
          </a:p>
        </p:txBody>
      </p:sp>
      <p:sp>
        <p:nvSpPr>
          <p:cNvPr id="5123" name="Rectangle 3"/>
          <p:cNvSpPr>
            <a:spLocks noGrp="1"/>
          </p:cNvSpPr>
          <p:nvPr>
            <p:ph type="body" idx="4294967295"/>
          </p:nvPr>
        </p:nvSpPr>
        <p:spPr/>
        <p:txBody>
          <a:bodyPr/>
          <a:lstStyle/>
          <a:p>
            <a:r>
              <a:rPr lang="en-US" dirty="0" smtClean="0"/>
              <a:t>Today is final part of the design and rapid prototyping phase of PUI</a:t>
            </a:r>
          </a:p>
          <a:p>
            <a:pPr lvl="1"/>
            <a:r>
              <a:rPr lang="en-US" dirty="0" smtClean="0"/>
              <a:t>What is design?</a:t>
            </a:r>
          </a:p>
          <a:p>
            <a:pPr lvl="1"/>
            <a:r>
              <a:rPr lang="en-US" dirty="0" smtClean="0"/>
              <a:t>Early stages of design / Paper prototyping</a:t>
            </a:r>
          </a:p>
          <a:p>
            <a:pPr lvl="1"/>
            <a:r>
              <a:rPr lang="en-US" dirty="0" smtClean="0"/>
              <a:t>Evaluation (see UCRE class for more methods)</a:t>
            </a:r>
          </a:p>
          <a:p>
            <a:pPr lvl="1"/>
            <a:r>
              <a:rPr lang="en-US" dirty="0" smtClean="0"/>
              <a:t>Design specs</a:t>
            </a:r>
          </a:p>
          <a:p>
            <a:r>
              <a:rPr lang="en-US" dirty="0" smtClean="0"/>
              <a:t>Today is about design patterns</a:t>
            </a:r>
          </a:p>
          <a:p>
            <a:r>
              <a:rPr lang="en-US" dirty="0" smtClean="0"/>
              <a:t>Next week, we’ll look at web implementation and underlying structures of all GUIs</a:t>
            </a:r>
          </a:p>
          <a:p>
            <a:endParaRPr lang="en-US" dirty="0" smtClean="0"/>
          </a:p>
        </p:txBody>
      </p:sp>
    </p:spTree>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Title 1"/>
          <p:cNvSpPr>
            <a:spLocks noGrp="1"/>
          </p:cNvSpPr>
          <p:nvPr>
            <p:ph type="title"/>
          </p:nvPr>
        </p:nvSpPr>
        <p:spPr/>
        <p:txBody>
          <a:bodyPr/>
          <a:lstStyle/>
          <a:p>
            <a:r>
              <a:rPr lang="en-US" smtClean="0"/>
              <a:t>Why Else Are Patterns Useful?</a:t>
            </a:r>
          </a:p>
        </p:txBody>
      </p:sp>
      <p:sp>
        <p:nvSpPr>
          <p:cNvPr id="23555" name="Content Placeholder 2"/>
          <p:cNvSpPr>
            <a:spLocks noGrp="1"/>
          </p:cNvSpPr>
          <p:nvPr>
            <p:ph idx="1"/>
          </p:nvPr>
        </p:nvSpPr>
        <p:spPr/>
        <p:txBody>
          <a:bodyPr/>
          <a:lstStyle/>
          <a:p>
            <a:r>
              <a:rPr lang="en-US" smtClean="0"/>
              <a:t>More likely to be a tested design</a:t>
            </a:r>
          </a:p>
          <a:p>
            <a:pPr lvl="1"/>
            <a:r>
              <a:rPr lang="en-US" smtClean="0"/>
              <a:t>Taking patterns from large companies</a:t>
            </a:r>
          </a:p>
          <a:p>
            <a:pPr lvl="1"/>
            <a:r>
              <a:rPr lang="en-US" smtClean="0"/>
              <a:t>Likely spent a lot of design time and money</a:t>
            </a:r>
          </a:p>
          <a:p>
            <a:r>
              <a:rPr lang="en-US" smtClean="0"/>
              <a:t>Can raise level of abstraction for communication</a:t>
            </a:r>
          </a:p>
          <a:p>
            <a:pPr lvl="1"/>
            <a:r>
              <a:rPr lang="en-US" smtClean="0"/>
              <a:t>Gives common vocabulary for design team</a:t>
            </a:r>
          </a:p>
          <a:p>
            <a:pPr lvl="1"/>
            <a:r>
              <a:rPr lang="en-US" smtClean="0"/>
              <a:t>Ex. In HTML, no &lt;navbar&gt; tag</a:t>
            </a:r>
          </a:p>
          <a:p>
            <a:pPr lvl="1"/>
            <a:r>
              <a:rPr lang="en-US" smtClean="0"/>
              <a:t>Ex. In HTML, no &lt;shoppingcart&gt; tag</a:t>
            </a:r>
          </a:p>
          <a:p>
            <a:endParaRPr lang="en-US" smtClean="0"/>
          </a:p>
          <a:p>
            <a:pPr lvl="1"/>
            <a:endParaRPr lang="en-US" smtClean="0"/>
          </a:p>
          <a:p>
            <a:endParaRPr lang="en-US" smtClean="0"/>
          </a:p>
        </p:txBody>
      </p:sp>
    </p:spTree>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8" name="Title 1"/>
          <p:cNvSpPr>
            <a:spLocks noGrp="1"/>
          </p:cNvSpPr>
          <p:nvPr>
            <p:ph type="title"/>
          </p:nvPr>
        </p:nvSpPr>
        <p:spPr/>
        <p:txBody>
          <a:bodyPr/>
          <a:lstStyle/>
          <a:p>
            <a:r>
              <a:rPr lang="en-US" smtClean="0"/>
              <a:t>Exercise: Identify More Patterns</a:t>
            </a:r>
          </a:p>
        </p:txBody>
      </p:sp>
      <p:sp>
        <p:nvSpPr>
          <p:cNvPr id="24579" name="Content Placeholder 2"/>
          <p:cNvSpPr>
            <a:spLocks noGrp="1"/>
          </p:cNvSpPr>
          <p:nvPr>
            <p:ph idx="1"/>
          </p:nvPr>
        </p:nvSpPr>
        <p:spPr/>
        <p:txBody>
          <a:bodyPr/>
          <a:lstStyle/>
          <a:p>
            <a:r>
              <a:rPr lang="en-US" dirty="0" smtClean="0"/>
              <a:t>Find a partner in class</a:t>
            </a:r>
          </a:p>
          <a:p>
            <a:r>
              <a:rPr lang="en-US" dirty="0" smtClean="0"/>
              <a:t>Use screenshots in first part of class</a:t>
            </a:r>
          </a:p>
          <a:p>
            <a:pPr lvl="1"/>
            <a:r>
              <a:rPr lang="en-US" dirty="0" err="1" smtClean="0"/>
              <a:t>Ebay</a:t>
            </a:r>
            <a:r>
              <a:rPr lang="en-US" dirty="0" smtClean="0"/>
              <a:t>, NY Times, Amazon, CMU</a:t>
            </a:r>
          </a:p>
          <a:p>
            <a:pPr lvl="1"/>
            <a:r>
              <a:rPr lang="en-US" dirty="0" smtClean="0"/>
              <a:t>If you have laptop, can also load those pages up</a:t>
            </a:r>
          </a:p>
          <a:p>
            <a:pPr lvl="1"/>
            <a:r>
              <a:rPr lang="en-US" dirty="0" smtClean="0"/>
              <a:t>Stick with home pages for now</a:t>
            </a:r>
          </a:p>
          <a:p>
            <a:pPr lvl="1"/>
            <a:r>
              <a:rPr lang="en-US" dirty="0" smtClean="0"/>
              <a:t>Identify other potential design patterns</a:t>
            </a:r>
          </a:p>
          <a:p>
            <a:pPr lvl="2"/>
            <a:r>
              <a:rPr lang="en-US" dirty="0" smtClean="0">
                <a:solidFill>
                  <a:schemeClr val="tx1"/>
                </a:solidFill>
                <a:latin typeface="Calibri" pitchFamily="34" charset="0"/>
              </a:rPr>
              <a:t>Design problems, Design solutions, Name</a:t>
            </a:r>
            <a:endParaRPr lang="en-US" dirty="0" smtClean="0">
              <a:solidFill>
                <a:schemeClr val="tx1"/>
              </a:solidFill>
            </a:endParaRPr>
          </a:p>
          <a:p>
            <a:r>
              <a:rPr lang="en-US" dirty="0" smtClean="0"/>
              <a:t>Spend ~8 minutes</a:t>
            </a:r>
          </a:p>
          <a:p>
            <a:r>
              <a:rPr lang="en-US" dirty="0" smtClean="0"/>
              <a:t>Will get back together and aggregate results</a:t>
            </a:r>
          </a:p>
          <a:p>
            <a:endParaRPr lang="en-US" dirty="0" smtClean="0"/>
          </a:p>
        </p:txBody>
      </p:sp>
    </p:spTree>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Title 1"/>
          <p:cNvSpPr>
            <a:spLocks noGrp="1"/>
          </p:cNvSpPr>
          <p:nvPr>
            <p:ph type="title"/>
          </p:nvPr>
        </p:nvSpPr>
        <p:spPr/>
        <p:txBody>
          <a:bodyPr/>
          <a:lstStyle/>
          <a:p>
            <a:r>
              <a:rPr lang="en-US" smtClean="0"/>
              <a:t>Your Examples of Patterns</a:t>
            </a:r>
          </a:p>
        </p:txBody>
      </p:sp>
      <p:sp>
        <p:nvSpPr>
          <p:cNvPr id="25603" name="Content Placeholder 2"/>
          <p:cNvSpPr>
            <a:spLocks noGrp="1"/>
          </p:cNvSpPr>
          <p:nvPr>
            <p:ph idx="1"/>
          </p:nvPr>
        </p:nvSpPr>
        <p:spPr/>
        <p:txBody>
          <a:bodyPr/>
          <a:lstStyle/>
          <a:p>
            <a:r>
              <a:rPr lang="en-US" sz="2400" dirty="0" smtClean="0"/>
              <a:t>Footer – don’t want to overstuff the </a:t>
            </a:r>
            <a:r>
              <a:rPr lang="en-US" sz="2400" dirty="0" err="1" smtClean="0"/>
              <a:t>nav</a:t>
            </a:r>
            <a:r>
              <a:rPr lang="en-US" sz="2400" dirty="0" smtClean="0"/>
              <a:t> bar (contacts, site map)</a:t>
            </a:r>
          </a:p>
          <a:p>
            <a:r>
              <a:rPr lang="en-US" sz="2400" dirty="0" smtClean="0"/>
              <a:t>Search bar – quick keyword search / ecommerce centralized feature / categorized search / standard icon magnifying glass</a:t>
            </a:r>
          </a:p>
          <a:p>
            <a:r>
              <a:rPr lang="en-US" sz="2400" dirty="0" smtClean="0"/>
              <a:t>My account / personalization</a:t>
            </a:r>
          </a:p>
          <a:p>
            <a:r>
              <a:rPr lang="en-US" sz="2400" dirty="0" smtClean="0"/>
              <a:t>Shopping carts (near top right)</a:t>
            </a:r>
          </a:p>
          <a:p>
            <a:r>
              <a:rPr lang="en-US" sz="2400" dirty="0" smtClean="0"/>
              <a:t>Carousels</a:t>
            </a:r>
          </a:p>
          <a:p>
            <a:r>
              <a:rPr lang="en-US" sz="2400" dirty="0" smtClean="0"/>
              <a:t>Account info / profile</a:t>
            </a:r>
          </a:p>
          <a:p>
            <a:r>
              <a:rPr lang="en-US" sz="2400" dirty="0" smtClean="0"/>
              <a:t>Pagination / keep things from getting too long</a:t>
            </a:r>
          </a:p>
          <a:p>
            <a:r>
              <a:rPr lang="en-US" sz="2400" dirty="0" smtClean="0"/>
              <a:t>Banner ads</a:t>
            </a:r>
          </a:p>
          <a:p>
            <a:r>
              <a:rPr lang="en-US" sz="2400" dirty="0" smtClean="0"/>
              <a:t>Card designs / content modules</a:t>
            </a:r>
          </a:p>
        </p:txBody>
      </p:sp>
      <p:sp>
        <p:nvSpPr>
          <p:cNvPr id="2" name="Rectangle 1"/>
          <p:cNvSpPr/>
          <p:nvPr/>
        </p:nvSpPr>
        <p:spPr>
          <a:xfrm>
            <a:off x="-2133600" y="2514600"/>
            <a:ext cx="1600200" cy="2209800"/>
          </a:xfrm>
          <a:prstGeom prst="rect">
            <a:avLst/>
          </a:prstGeom>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Featured content</a:t>
            </a:r>
          </a:p>
          <a:p>
            <a:r>
              <a:rPr lang="en-US" dirty="0" smtClean="0"/>
              <a:t>Hamburger menu</a:t>
            </a:r>
          </a:p>
          <a:p>
            <a:r>
              <a:rPr lang="en-US" dirty="0" smtClean="0"/>
              <a:t>Regions / change language</a:t>
            </a:r>
          </a:p>
          <a:p>
            <a:r>
              <a:rPr lang="en-US" dirty="0" smtClean="0"/>
              <a:t>Rectangular / grid</a:t>
            </a:r>
          </a:p>
          <a:p>
            <a:r>
              <a:rPr lang="en-US" dirty="0" smtClean="0"/>
              <a:t>Non intrusive non-annoying background</a:t>
            </a:r>
          </a:p>
          <a:p>
            <a:r>
              <a:rPr lang="en-US" dirty="0" smtClean="0"/>
              <a:t>Logo to go home</a:t>
            </a:r>
          </a:p>
          <a:p>
            <a:r>
              <a:rPr lang="en-US" dirty="0" smtClean="0"/>
              <a:t>Full width for main navigation / subdivided into content areas in columns</a:t>
            </a:r>
          </a:p>
          <a:p>
            <a:endParaRPr lang="en-US" dirty="0"/>
          </a:p>
        </p:txBody>
      </p:sp>
    </p:spTree>
    <p:extLst>
      <p:ext uri="{BB962C8B-B14F-4D97-AF65-F5344CB8AC3E}">
        <p14:creationId xmlns:p14="http://schemas.microsoft.com/office/powerpoint/2010/main" val="287105709"/>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7650" name="Title 1"/>
          <p:cNvSpPr>
            <a:spLocks noGrp="1"/>
          </p:cNvSpPr>
          <p:nvPr>
            <p:ph type="title"/>
          </p:nvPr>
        </p:nvSpPr>
        <p:spPr/>
        <p:txBody>
          <a:bodyPr/>
          <a:lstStyle/>
          <a:p>
            <a:r>
              <a:rPr lang="en-US" smtClean="0"/>
              <a:t>Some of My Examples</a:t>
            </a:r>
          </a:p>
        </p:txBody>
      </p:sp>
      <p:sp>
        <p:nvSpPr>
          <p:cNvPr id="27651" name="Content Placeholder 2"/>
          <p:cNvSpPr>
            <a:spLocks noGrp="1"/>
          </p:cNvSpPr>
          <p:nvPr>
            <p:ph idx="1"/>
          </p:nvPr>
        </p:nvSpPr>
        <p:spPr/>
        <p:txBody>
          <a:bodyPr/>
          <a:lstStyle/>
          <a:p>
            <a:pPr marL="285750" indent="-285750"/>
            <a:r>
              <a:rPr lang="en-US" smtClean="0">
                <a:solidFill>
                  <a:schemeClr val="tx1"/>
                </a:solidFill>
              </a:rPr>
              <a:t>Search Bar</a:t>
            </a:r>
          </a:p>
          <a:p>
            <a:pPr marL="685800" lvl="1">
              <a:buFont typeface="Arial" charset="0"/>
              <a:buChar char="•"/>
            </a:pPr>
            <a:r>
              <a:rPr lang="en-US" smtClean="0">
                <a:solidFill>
                  <a:schemeClr val="tx1"/>
                </a:solidFill>
              </a:rPr>
              <a:t>Often at top left or top-right</a:t>
            </a:r>
          </a:p>
          <a:p>
            <a:pPr marL="285750" indent="-285750"/>
            <a:endParaRPr lang="en-US" smtClean="0">
              <a:solidFill>
                <a:schemeClr val="tx1"/>
              </a:solidFill>
            </a:endParaRPr>
          </a:p>
        </p:txBody>
      </p:sp>
      <p:pic>
        <p:nvPicPr>
          <p:cNvPr id="27652" name="Picture 3"/>
          <p:cNvPicPr>
            <a:picLocks noChangeAspect="1" noChangeArrowheads="1"/>
          </p:cNvPicPr>
          <p:nvPr/>
        </p:nvPicPr>
        <p:blipFill>
          <a:blip r:embed="rId2">
            <a:extLst>
              <a:ext uri="{28A0092B-C50C-407E-A947-70E740481C1C}">
                <a14:useLocalDpi xmlns:a14="http://schemas.microsoft.com/office/drawing/2010/main" val="0"/>
              </a:ext>
            </a:extLst>
          </a:blip>
          <a:srcRect b="85658"/>
          <a:stretch>
            <a:fillRect/>
          </a:stretch>
        </p:blipFill>
        <p:spPr bwMode="auto">
          <a:xfrm>
            <a:off x="228600" y="2611438"/>
            <a:ext cx="7702550"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3" name="Picture 2"/>
          <p:cNvPicPr>
            <a:picLocks noChangeAspect="1" noChangeArrowheads="1"/>
          </p:cNvPicPr>
          <p:nvPr/>
        </p:nvPicPr>
        <p:blipFill>
          <a:blip r:embed="rId3">
            <a:extLst>
              <a:ext uri="{28A0092B-C50C-407E-A947-70E740481C1C}">
                <a14:useLocalDpi xmlns:a14="http://schemas.microsoft.com/office/drawing/2010/main" val="0"/>
              </a:ext>
            </a:extLst>
          </a:blip>
          <a:srcRect b="79858"/>
          <a:stretch>
            <a:fillRect/>
          </a:stretch>
        </p:blipFill>
        <p:spPr bwMode="auto">
          <a:xfrm>
            <a:off x="1219200" y="3792538"/>
            <a:ext cx="7697788" cy="138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4" name="Picture 2"/>
          <p:cNvPicPr>
            <a:picLocks noChangeAspect="1" noChangeArrowheads="1"/>
          </p:cNvPicPr>
          <p:nvPr/>
        </p:nvPicPr>
        <p:blipFill>
          <a:blip r:embed="rId4">
            <a:extLst>
              <a:ext uri="{28A0092B-C50C-407E-A947-70E740481C1C}">
                <a14:useLocalDpi xmlns:a14="http://schemas.microsoft.com/office/drawing/2010/main" val="0"/>
              </a:ext>
            </a:extLst>
          </a:blip>
          <a:srcRect b="88000"/>
          <a:stretch>
            <a:fillRect/>
          </a:stretch>
        </p:blipFill>
        <p:spPr bwMode="auto">
          <a:xfrm>
            <a:off x="231775" y="5257800"/>
            <a:ext cx="7693025"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7655" name="Picture 3"/>
          <p:cNvPicPr>
            <a:picLocks noChangeAspect="1" noChangeArrowheads="1"/>
          </p:cNvPicPr>
          <p:nvPr/>
        </p:nvPicPr>
        <p:blipFill>
          <a:blip r:embed="rId5">
            <a:extLst>
              <a:ext uri="{28A0092B-C50C-407E-A947-70E740481C1C}">
                <a14:useLocalDpi xmlns:a14="http://schemas.microsoft.com/office/drawing/2010/main" val="0"/>
              </a:ext>
            </a:extLst>
          </a:blip>
          <a:srcRect b="88914"/>
          <a:stretch>
            <a:fillRect/>
          </a:stretch>
        </p:blipFill>
        <p:spPr bwMode="auto">
          <a:xfrm>
            <a:off x="1222375" y="6107113"/>
            <a:ext cx="7718425"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9448800" y="1423988"/>
            <a:ext cx="1828800" cy="563562"/>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9" name="Rounded Rectangle 8"/>
          <p:cNvSpPr/>
          <p:nvPr/>
        </p:nvSpPr>
        <p:spPr>
          <a:xfrm>
            <a:off x="1447800" y="2819400"/>
            <a:ext cx="3733800" cy="4572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0" name="Rounded Rectangle 9"/>
          <p:cNvSpPr/>
          <p:nvPr/>
        </p:nvSpPr>
        <p:spPr>
          <a:xfrm>
            <a:off x="2249488" y="3733800"/>
            <a:ext cx="874712" cy="4572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1" name="Rounded Rectangle 10"/>
          <p:cNvSpPr/>
          <p:nvPr/>
        </p:nvSpPr>
        <p:spPr>
          <a:xfrm>
            <a:off x="1371600" y="5213350"/>
            <a:ext cx="3733800" cy="4572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2" name="Rounded Rectangle 11"/>
          <p:cNvSpPr/>
          <p:nvPr/>
        </p:nvSpPr>
        <p:spPr>
          <a:xfrm>
            <a:off x="6172200" y="6107113"/>
            <a:ext cx="2744788" cy="377825"/>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8674" name="Title 1"/>
          <p:cNvSpPr>
            <a:spLocks noGrp="1"/>
          </p:cNvSpPr>
          <p:nvPr>
            <p:ph type="title"/>
          </p:nvPr>
        </p:nvSpPr>
        <p:spPr/>
        <p:txBody>
          <a:bodyPr/>
          <a:lstStyle/>
          <a:p>
            <a:r>
              <a:rPr lang="en-US" smtClean="0"/>
              <a:t>Some of My Examples</a:t>
            </a:r>
          </a:p>
        </p:txBody>
      </p:sp>
      <p:sp>
        <p:nvSpPr>
          <p:cNvPr id="28675" name="Content Placeholder 2"/>
          <p:cNvSpPr>
            <a:spLocks noGrp="1"/>
          </p:cNvSpPr>
          <p:nvPr>
            <p:ph idx="1"/>
          </p:nvPr>
        </p:nvSpPr>
        <p:spPr/>
        <p:txBody>
          <a:bodyPr/>
          <a:lstStyle/>
          <a:p>
            <a:pPr marL="285750" indent="-285750"/>
            <a:r>
              <a:rPr lang="en-US" smtClean="0">
                <a:solidFill>
                  <a:schemeClr val="tx1"/>
                </a:solidFill>
              </a:rPr>
              <a:t>Clickable Logos for Home Page</a:t>
            </a:r>
          </a:p>
          <a:p>
            <a:pPr marL="685800" lvl="1">
              <a:buFont typeface="Arial" charset="0"/>
              <a:buChar char="•"/>
            </a:pPr>
            <a:r>
              <a:rPr lang="en-US" smtClean="0">
                <a:solidFill>
                  <a:schemeClr val="tx1"/>
                </a:solidFill>
              </a:rPr>
              <a:t>Often at top left</a:t>
            </a:r>
          </a:p>
          <a:p>
            <a:pPr marL="285750" indent="-285750"/>
            <a:endParaRPr lang="en-US" smtClean="0">
              <a:solidFill>
                <a:schemeClr val="tx1"/>
              </a:solidFill>
            </a:endParaRPr>
          </a:p>
        </p:txBody>
      </p:sp>
      <p:pic>
        <p:nvPicPr>
          <p:cNvPr id="28676" name="Picture 3"/>
          <p:cNvPicPr>
            <a:picLocks noChangeAspect="1" noChangeArrowheads="1"/>
          </p:cNvPicPr>
          <p:nvPr/>
        </p:nvPicPr>
        <p:blipFill>
          <a:blip r:embed="rId2">
            <a:extLst>
              <a:ext uri="{28A0092B-C50C-407E-A947-70E740481C1C}">
                <a14:useLocalDpi xmlns:a14="http://schemas.microsoft.com/office/drawing/2010/main" val="0"/>
              </a:ext>
            </a:extLst>
          </a:blip>
          <a:srcRect b="85658"/>
          <a:stretch>
            <a:fillRect/>
          </a:stretch>
        </p:blipFill>
        <p:spPr bwMode="auto">
          <a:xfrm>
            <a:off x="228600" y="2611438"/>
            <a:ext cx="7702550"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7" name="Picture 2"/>
          <p:cNvPicPr>
            <a:picLocks noChangeAspect="1" noChangeArrowheads="1"/>
          </p:cNvPicPr>
          <p:nvPr/>
        </p:nvPicPr>
        <p:blipFill>
          <a:blip r:embed="rId3">
            <a:extLst>
              <a:ext uri="{28A0092B-C50C-407E-A947-70E740481C1C}">
                <a14:useLocalDpi xmlns:a14="http://schemas.microsoft.com/office/drawing/2010/main" val="0"/>
              </a:ext>
            </a:extLst>
          </a:blip>
          <a:srcRect b="79858"/>
          <a:stretch>
            <a:fillRect/>
          </a:stretch>
        </p:blipFill>
        <p:spPr bwMode="auto">
          <a:xfrm>
            <a:off x="1219200" y="3792538"/>
            <a:ext cx="7697788" cy="138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8" name="Picture 2"/>
          <p:cNvPicPr>
            <a:picLocks noChangeAspect="1" noChangeArrowheads="1"/>
          </p:cNvPicPr>
          <p:nvPr/>
        </p:nvPicPr>
        <p:blipFill>
          <a:blip r:embed="rId4">
            <a:extLst>
              <a:ext uri="{28A0092B-C50C-407E-A947-70E740481C1C}">
                <a14:useLocalDpi xmlns:a14="http://schemas.microsoft.com/office/drawing/2010/main" val="0"/>
              </a:ext>
            </a:extLst>
          </a:blip>
          <a:srcRect b="88000"/>
          <a:stretch>
            <a:fillRect/>
          </a:stretch>
        </p:blipFill>
        <p:spPr bwMode="auto">
          <a:xfrm>
            <a:off x="231775" y="5257800"/>
            <a:ext cx="7693025"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8679" name="Picture 3"/>
          <p:cNvPicPr>
            <a:picLocks noChangeAspect="1" noChangeArrowheads="1"/>
          </p:cNvPicPr>
          <p:nvPr/>
        </p:nvPicPr>
        <p:blipFill>
          <a:blip r:embed="rId5">
            <a:extLst>
              <a:ext uri="{28A0092B-C50C-407E-A947-70E740481C1C}">
                <a14:useLocalDpi xmlns:a14="http://schemas.microsoft.com/office/drawing/2010/main" val="0"/>
              </a:ext>
            </a:extLst>
          </a:blip>
          <a:srcRect b="88914"/>
          <a:stretch>
            <a:fillRect/>
          </a:stretch>
        </p:blipFill>
        <p:spPr bwMode="auto">
          <a:xfrm>
            <a:off x="1222375" y="6107113"/>
            <a:ext cx="7718425"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9448800" y="1423988"/>
            <a:ext cx="1828800" cy="563562"/>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9" name="Rounded Rectangle 8"/>
          <p:cNvSpPr/>
          <p:nvPr/>
        </p:nvSpPr>
        <p:spPr>
          <a:xfrm>
            <a:off x="533400" y="2819400"/>
            <a:ext cx="1009650" cy="4572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0" name="Rounded Rectangle 9"/>
          <p:cNvSpPr/>
          <p:nvPr/>
        </p:nvSpPr>
        <p:spPr>
          <a:xfrm>
            <a:off x="3581400" y="4191000"/>
            <a:ext cx="2895600" cy="4572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1" name="Rounded Rectangle 10"/>
          <p:cNvSpPr/>
          <p:nvPr/>
        </p:nvSpPr>
        <p:spPr>
          <a:xfrm>
            <a:off x="152400" y="5213350"/>
            <a:ext cx="1295400" cy="4572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2" name="Rounded Rectangle 11"/>
          <p:cNvSpPr/>
          <p:nvPr/>
        </p:nvSpPr>
        <p:spPr>
          <a:xfrm>
            <a:off x="1235075" y="6116638"/>
            <a:ext cx="2744788" cy="377825"/>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698" name="Title 1"/>
          <p:cNvSpPr>
            <a:spLocks noGrp="1"/>
          </p:cNvSpPr>
          <p:nvPr>
            <p:ph type="title"/>
          </p:nvPr>
        </p:nvSpPr>
        <p:spPr/>
        <p:txBody>
          <a:bodyPr/>
          <a:lstStyle/>
          <a:p>
            <a:r>
              <a:rPr lang="en-US" smtClean="0"/>
              <a:t>Some of My Examples</a:t>
            </a:r>
          </a:p>
        </p:txBody>
      </p:sp>
      <p:sp>
        <p:nvSpPr>
          <p:cNvPr id="29699" name="Content Placeholder 2"/>
          <p:cNvSpPr>
            <a:spLocks noGrp="1"/>
          </p:cNvSpPr>
          <p:nvPr>
            <p:ph idx="1"/>
          </p:nvPr>
        </p:nvSpPr>
        <p:spPr/>
        <p:txBody>
          <a:bodyPr/>
          <a:lstStyle/>
          <a:p>
            <a:pPr marL="285750" indent="-285750"/>
            <a:r>
              <a:rPr lang="en-US" smtClean="0">
                <a:solidFill>
                  <a:schemeClr val="tx1"/>
                </a:solidFill>
              </a:rPr>
              <a:t>Account Settings</a:t>
            </a:r>
          </a:p>
          <a:p>
            <a:pPr marL="685800" lvl="1">
              <a:buFont typeface="Arial" charset="0"/>
              <a:buChar char="•"/>
            </a:pPr>
            <a:r>
              <a:rPr lang="en-US" smtClean="0">
                <a:solidFill>
                  <a:schemeClr val="tx1"/>
                </a:solidFill>
              </a:rPr>
              <a:t>Often at top-right</a:t>
            </a:r>
          </a:p>
          <a:p>
            <a:pPr marL="285750" indent="-285750"/>
            <a:endParaRPr lang="en-US" smtClean="0">
              <a:solidFill>
                <a:schemeClr val="tx1"/>
              </a:solidFill>
            </a:endParaRPr>
          </a:p>
        </p:txBody>
      </p:sp>
      <p:pic>
        <p:nvPicPr>
          <p:cNvPr id="29700" name="Picture 3"/>
          <p:cNvPicPr>
            <a:picLocks noChangeAspect="1" noChangeArrowheads="1"/>
          </p:cNvPicPr>
          <p:nvPr/>
        </p:nvPicPr>
        <p:blipFill>
          <a:blip r:embed="rId2">
            <a:extLst>
              <a:ext uri="{28A0092B-C50C-407E-A947-70E740481C1C}">
                <a14:useLocalDpi xmlns:a14="http://schemas.microsoft.com/office/drawing/2010/main" val="0"/>
              </a:ext>
            </a:extLst>
          </a:blip>
          <a:srcRect b="85658"/>
          <a:stretch>
            <a:fillRect/>
          </a:stretch>
        </p:blipFill>
        <p:spPr bwMode="auto">
          <a:xfrm>
            <a:off x="228600" y="2611438"/>
            <a:ext cx="7702550" cy="11223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1" name="Picture 2"/>
          <p:cNvPicPr>
            <a:picLocks noChangeAspect="1" noChangeArrowheads="1"/>
          </p:cNvPicPr>
          <p:nvPr/>
        </p:nvPicPr>
        <p:blipFill>
          <a:blip r:embed="rId3">
            <a:extLst>
              <a:ext uri="{28A0092B-C50C-407E-A947-70E740481C1C}">
                <a14:useLocalDpi xmlns:a14="http://schemas.microsoft.com/office/drawing/2010/main" val="0"/>
              </a:ext>
            </a:extLst>
          </a:blip>
          <a:srcRect b="79858"/>
          <a:stretch>
            <a:fillRect/>
          </a:stretch>
        </p:blipFill>
        <p:spPr bwMode="auto">
          <a:xfrm>
            <a:off x="1219200" y="3792538"/>
            <a:ext cx="7697788" cy="1389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2" name="Picture 2"/>
          <p:cNvPicPr>
            <a:picLocks noChangeAspect="1" noChangeArrowheads="1"/>
          </p:cNvPicPr>
          <p:nvPr/>
        </p:nvPicPr>
        <p:blipFill>
          <a:blip r:embed="rId4">
            <a:extLst>
              <a:ext uri="{28A0092B-C50C-407E-A947-70E740481C1C}">
                <a14:useLocalDpi xmlns:a14="http://schemas.microsoft.com/office/drawing/2010/main" val="0"/>
              </a:ext>
            </a:extLst>
          </a:blip>
          <a:srcRect b="88000"/>
          <a:stretch>
            <a:fillRect/>
          </a:stretch>
        </p:blipFill>
        <p:spPr bwMode="auto">
          <a:xfrm>
            <a:off x="231775" y="5257800"/>
            <a:ext cx="7693025" cy="7699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9703" name="Picture 3"/>
          <p:cNvPicPr>
            <a:picLocks noChangeAspect="1" noChangeArrowheads="1"/>
          </p:cNvPicPr>
          <p:nvPr/>
        </p:nvPicPr>
        <p:blipFill>
          <a:blip r:embed="rId5">
            <a:extLst>
              <a:ext uri="{28A0092B-C50C-407E-A947-70E740481C1C}">
                <a14:useLocalDpi xmlns:a14="http://schemas.microsoft.com/office/drawing/2010/main" val="0"/>
              </a:ext>
            </a:extLst>
          </a:blip>
          <a:srcRect b="88914"/>
          <a:stretch>
            <a:fillRect/>
          </a:stretch>
        </p:blipFill>
        <p:spPr bwMode="auto">
          <a:xfrm>
            <a:off x="1222375" y="6107113"/>
            <a:ext cx="7718425" cy="75088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Rounded Rectangle 8"/>
          <p:cNvSpPr/>
          <p:nvPr/>
        </p:nvSpPr>
        <p:spPr>
          <a:xfrm>
            <a:off x="6172200" y="2476500"/>
            <a:ext cx="609600" cy="4572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1" name="Rounded Rectangle 10"/>
          <p:cNvSpPr/>
          <p:nvPr/>
        </p:nvSpPr>
        <p:spPr>
          <a:xfrm>
            <a:off x="4876800" y="5635625"/>
            <a:ext cx="1295400" cy="4572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3" name="Rounded Rectangle 12"/>
          <p:cNvSpPr/>
          <p:nvPr/>
        </p:nvSpPr>
        <p:spPr>
          <a:xfrm>
            <a:off x="8077200" y="3740150"/>
            <a:ext cx="609600" cy="4572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0722" name="Title 1"/>
          <p:cNvSpPr>
            <a:spLocks noGrp="1"/>
          </p:cNvSpPr>
          <p:nvPr>
            <p:ph type="title"/>
          </p:nvPr>
        </p:nvSpPr>
        <p:spPr/>
        <p:txBody>
          <a:bodyPr/>
          <a:lstStyle/>
          <a:p>
            <a:r>
              <a:rPr lang="en-US" smtClean="0"/>
              <a:t>Some of My Examples</a:t>
            </a:r>
          </a:p>
        </p:txBody>
      </p:sp>
      <p:sp>
        <p:nvSpPr>
          <p:cNvPr id="30723" name="Content Placeholder 2"/>
          <p:cNvSpPr>
            <a:spLocks noGrp="1"/>
          </p:cNvSpPr>
          <p:nvPr>
            <p:ph idx="1"/>
          </p:nvPr>
        </p:nvSpPr>
        <p:spPr>
          <a:xfrm>
            <a:off x="609600" y="1371600"/>
            <a:ext cx="8077200" cy="4525963"/>
          </a:xfrm>
        </p:spPr>
        <p:txBody>
          <a:bodyPr/>
          <a:lstStyle/>
          <a:p>
            <a:r>
              <a:rPr lang="en-US" dirty="0" smtClean="0">
                <a:solidFill>
                  <a:schemeClr val="tx1"/>
                </a:solidFill>
              </a:rPr>
              <a:t>Content Modules</a:t>
            </a:r>
          </a:p>
          <a:p>
            <a:pPr lvl="1"/>
            <a:r>
              <a:rPr lang="en-US" dirty="0" smtClean="0">
                <a:solidFill>
                  <a:schemeClr val="tx1"/>
                </a:solidFill>
              </a:rPr>
              <a:t>Can add content from CMS</a:t>
            </a:r>
          </a:p>
          <a:p>
            <a:pPr lvl="1"/>
            <a:r>
              <a:rPr lang="en-US" dirty="0" smtClean="0">
                <a:solidFill>
                  <a:schemeClr val="tx1"/>
                </a:solidFill>
              </a:rPr>
              <a:t>Clear visual “boxes”</a:t>
            </a:r>
          </a:p>
        </p:txBody>
      </p:sp>
      <p:pic>
        <p:nvPicPr>
          <p:cNvPr id="3072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875" y="2914650"/>
            <a:ext cx="4479925" cy="45529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25"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2914650"/>
            <a:ext cx="4479925" cy="40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ounded Rectangle 5"/>
          <p:cNvSpPr/>
          <p:nvPr/>
        </p:nvSpPr>
        <p:spPr>
          <a:xfrm>
            <a:off x="2971800" y="3581400"/>
            <a:ext cx="1447800" cy="11430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7" name="Rounded Rectangle 6"/>
          <p:cNvSpPr/>
          <p:nvPr/>
        </p:nvSpPr>
        <p:spPr>
          <a:xfrm>
            <a:off x="152400" y="5486400"/>
            <a:ext cx="2103438" cy="16764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8" name="Rounded Rectangle 7"/>
          <p:cNvSpPr/>
          <p:nvPr/>
        </p:nvSpPr>
        <p:spPr>
          <a:xfrm>
            <a:off x="4800600" y="4191000"/>
            <a:ext cx="914400" cy="19812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9" name="Rounded Rectangle 8"/>
          <p:cNvSpPr/>
          <p:nvPr/>
        </p:nvSpPr>
        <p:spPr>
          <a:xfrm>
            <a:off x="7239000" y="5105400"/>
            <a:ext cx="914400" cy="685800"/>
          </a:xfrm>
          <a:prstGeom prst="roundRect">
            <a:avLst/>
          </a:prstGeom>
          <a:solidFill>
            <a:srgbClr val="FF0000">
              <a:alpha val="16000"/>
            </a:srgbClr>
          </a:solidFill>
          <a:ln w="50800">
            <a:solidFill>
              <a:srgbClr val="C00000"/>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1746" name="Title 1"/>
          <p:cNvSpPr>
            <a:spLocks noGrp="1"/>
          </p:cNvSpPr>
          <p:nvPr>
            <p:ph type="title"/>
          </p:nvPr>
        </p:nvSpPr>
        <p:spPr/>
        <p:txBody>
          <a:bodyPr/>
          <a:lstStyle/>
          <a:p>
            <a:r>
              <a:rPr lang="en-US" smtClean="0"/>
              <a:t>Some of My Examples</a:t>
            </a:r>
          </a:p>
        </p:txBody>
      </p:sp>
      <p:sp>
        <p:nvSpPr>
          <p:cNvPr id="31747" name="Content Placeholder 2"/>
          <p:cNvSpPr>
            <a:spLocks noGrp="1"/>
          </p:cNvSpPr>
          <p:nvPr>
            <p:ph idx="1"/>
          </p:nvPr>
        </p:nvSpPr>
        <p:spPr/>
        <p:txBody>
          <a:bodyPr/>
          <a:lstStyle/>
          <a:p>
            <a:r>
              <a:rPr lang="en-US" smtClean="0"/>
              <a:t>Multiple Forms of Navigation</a:t>
            </a:r>
          </a:p>
          <a:p>
            <a:pPr lvl="1"/>
            <a:r>
              <a:rPr lang="en-US" smtClean="0"/>
              <a:t>In these examples, trending / popular</a:t>
            </a:r>
          </a:p>
        </p:txBody>
      </p:sp>
      <p:pic>
        <p:nvPicPr>
          <p:cNvPr id="3174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638800" y="2639419"/>
            <a:ext cx="3352800" cy="42235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174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1" y="2639419"/>
            <a:ext cx="4876800" cy="421858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2770" name="Title 1"/>
          <p:cNvSpPr>
            <a:spLocks noGrp="1"/>
          </p:cNvSpPr>
          <p:nvPr>
            <p:ph type="title"/>
          </p:nvPr>
        </p:nvSpPr>
        <p:spPr/>
        <p:txBody>
          <a:bodyPr/>
          <a:lstStyle/>
          <a:p>
            <a:r>
              <a:rPr lang="en-US" smtClean="0"/>
              <a:t>Some of My Examples</a:t>
            </a:r>
          </a:p>
        </p:txBody>
      </p:sp>
      <p:sp>
        <p:nvSpPr>
          <p:cNvPr id="32771" name="Content Placeholder 2"/>
          <p:cNvSpPr>
            <a:spLocks noGrp="1"/>
          </p:cNvSpPr>
          <p:nvPr>
            <p:ph idx="1"/>
          </p:nvPr>
        </p:nvSpPr>
        <p:spPr/>
        <p:txBody>
          <a:bodyPr/>
          <a:lstStyle/>
          <a:p>
            <a:r>
              <a:rPr lang="en-US" smtClean="0"/>
              <a:t>Above the Fold</a:t>
            </a:r>
          </a:p>
          <a:p>
            <a:pPr lvl="1"/>
            <a:r>
              <a:rPr lang="en-US" smtClean="0"/>
              <a:t>Most important content visible w/o scrolling</a:t>
            </a:r>
          </a:p>
        </p:txBody>
      </p:sp>
      <p:pic>
        <p:nvPicPr>
          <p:cNvPr id="32772"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48200" y="2914650"/>
            <a:ext cx="4479925" cy="4016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277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2914650"/>
            <a:ext cx="4479925" cy="37353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533400" y="1568450"/>
            <a:ext cx="7924800" cy="1231900"/>
          </a:xfrm>
          <a:prstGeom prst="rect">
            <a:avLst/>
          </a:prstGeom>
          <a:solidFill>
            <a:srgbClr val="FFFF85"/>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146" name="Rectangle 2"/>
          <p:cNvSpPr>
            <a:spLocks noGrp="1"/>
          </p:cNvSpPr>
          <p:nvPr>
            <p:ph type="title" idx="4294967295"/>
          </p:nvPr>
        </p:nvSpPr>
        <p:spPr/>
        <p:txBody>
          <a:bodyPr/>
          <a:lstStyle/>
          <a:p>
            <a:r>
              <a:rPr lang="en-US" sz="4000" smtClean="0"/>
              <a:t>Core Idea of Design Patterns</a:t>
            </a:r>
          </a:p>
        </p:txBody>
      </p:sp>
      <p:sp>
        <p:nvSpPr>
          <p:cNvPr id="6147" name="Rectangle 3"/>
          <p:cNvSpPr>
            <a:spLocks noGrp="1"/>
          </p:cNvSpPr>
          <p:nvPr>
            <p:ph type="body" idx="4294967295"/>
          </p:nvPr>
        </p:nvSpPr>
        <p:spPr/>
        <p:txBody>
          <a:bodyPr/>
          <a:lstStyle/>
          <a:p>
            <a:r>
              <a:rPr lang="en-US" dirty="0" smtClean="0"/>
              <a:t>Don’t reinvent the wheel</a:t>
            </a:r>
          </a:p>
          <a:p>
            <a:r>
              <a:rPr lang="en-US" dirty="0" smtClean="0"/>
              <a:t>Instead, use well-known good design solutions</a:t>
            </a:r>
          </a:p>
          <a:p>
            <a:endParaRPr lang="en-US" sz="900" dirty="0" smtClean="0"/>
          </a:p>
          <a:p>
            <a:r>
              <a:rPr lang="en-US" dirty="0" smtClean="0"/>
              <a:t>We’ll talk more about the pros and cons of design patterns in a sec, but first, an example</a:t>
            </a:r>
          </a:p>
          <a:p>
            <a:r>
              <a:rPr lang="en-US" dirty="0" smtClean="0"/>
              <a:t>Will show several different web pages </a:t>
            </a:r>
          </a:p>
          <a:p>
            <a:pPr lvl="1"/>
            <a:r>
              <a:rPr lang="en-US" dirty="0" err="1" smtClean="0"/>
              <a:t>Ebay</a:t>
            </a:r>
            <a:r>
              <a:rPr lang="en-US" dirty="0" smtClean="0"/>
              <a:t>, </a:t>
            </a:r>
            <a:r>
              <a:rPr lang="en-US" dirty="0" err="1" smtClean="0"/>
              <a:t>NYTimes</a:t>
            </a:r>
            <a:r>
              <a:rPr lang="en-US" dirty="0" smtClean="0"/>
              <a:t>, Amazon, CMU</a:t>
            </a:r>
          </a:p>
          <a:p>
            <a:pPr lvl="1"/>
            <a:r>
              <a:rPr lang="en-US" dirty="0" smtClean="0"/>
              <a:t>Focus on the Navigation Bar</a:t>
            </a:r>
          </a:p>
        </p:txBody>
      </p:sp>
    </p:spTree>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3794" name="Picture 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429000" y="2720975"/>
            <a:ext cx="5740400" cy="413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3795" name="Title 1"/>
          <p:cNvSpPr>
            <a:spLocks noGrp="1"/>
          </p:cNvSpPr>
          <p:nvPr>
            <p:ph type="title"/>
          </p:nvPr>
        </p:nvSpPr>
        <p:spPr/>
        <p:txBody>
          <a:bodyPr/>
          <a:lstStyle/>
          <a:p>
            <a:r>
              <a:rPr lang="en-US" smtClean="0"/>
              <a:t>Some of My Examples</a:t>
            </a:r>
          </a:p>
        </p:txBody>
      </p:sp>
      <p:sp>
        <p:nvSpPr>
          <p:cNvPr id="33796" name="Content Placeholder 2"/>
          <p:cNvSpPr>
            <a:spLocks noGrp="1"/>
          </p:cNvSpPr>
          <p:nvPr>
            <p:ph idx="1"/>
          </p:nvPr>
        </p:nvSpPr>
        <p:spPr>
          <a:xfrm>
            <a:off x="609600" y="1219200"/>
            <a:ext cx="8077200" cy="4525963"/>
          </a:xfrm>
        </p:spPr>
        <p:txBody>
          <a:bodyPr/>
          <a:lstStyle/>
          <a:p>
            <a:r>
              <a:rPr lang="en-US" dirty="0" smtClean="0"/>
              <a:t>Obvious Links</a:t>
            </a:r>
          </a:p>
          <a:p>
            <a:pPr lvl="1"/>
            <a:r>
              <a:rPr lang="en-US" dirty="0" smtClean="0"/>
              <a:t>Used to be blue and underlined</a:t>
            </a:r>
          </a:p>
          <a:p>
            <a:pPr lvl="1"/>
            <a:r>
              <a:rPr lang="en-US" dirty="0" smtClean="0"/>
              <a:t>These days, more important is correctly guessable</a:t>
            </a:r>
          </a:p>
        </p:txBody>
      </p:sp>
      <p:pic>
        <p:nvPicPr>
          <p:cNvPr id="33797" name="Picture 3"/>
          <p:cNvPicPr>
            <a:picLocks noChangeAspect="1" noChangeArrowheads="1"/>
          </p:cNvPicPr>
          <p:nvPr/>
        </p:nvPicPr>
        <p:blipFill>
          <a:blip r:embed="rId4">
            <a:extLst>
              <a:ext uri="{28A0092B-C50C-407E-A947-70E740481C1C}">
                <a14:useLocalDpi xmlns:a14="http://schemas.microsoft.com/office/drawing/2010/main" val="0"/>
              </a:ext>
            </a:extLst>
          </a:blip>
          <a:srcRect l="65561" t="14784" r="3117" b="46443"/>
          <a:stretch>
            <a:fillRect/>
          </a:stretch>
        </p:blipFill>
        <p:spPr bwMode="auto">
          <a:xfrm>
            <a:off x="63500" y="2720975"/>
            <a:ext cx="3289300" cy="41370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Rounded Rectangle 7"/>
          <p:cNvSpPr/>
          <p:nvPr/>
        </p:nvSpPr>
        <p:spPr>
          <a:xfrm>
            <a:off x="120650" y="6191250"/>
            <a:ext cx="1771650" cy="381000"/>
          </a:xfrm>
          <a:prstGeom prst="roundRect">
            <a:avLst/>
          </a:prstGeom>
          <a:solidFill>
            <a:srgbClr val="FFFF85">
              <a:alpha val="16000"/>
            </a:srgbClr>
          </a:solidFill>
          <a:ln w="50800">
            <a:solidFill>
              <a:srgbClr val="FFFF85"/>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1" name="Rounded Rectangle 10"/>
          <p:cNvSpPr/>
          <p:nvPr/>
        </p:nvSpPr>
        <p:spPr>
          <a:xfrm>
            <a:off x="120650" y="3581400"/>
            <a:ext cx="2609850" cy="381000"/>
          </a:xfrm>
          <a:prstGeom prst="roundRect">
            <a:avLst/>
          </a:prstGeom>
          <a:solidFill>
            <a:srgbClr val="FFFF85">
              <a:alpha val="16000"/>
            </a:srgbClr>
          </a:solidFill>
          <a:ln w="50800">
            <a:solidFill>
              <a:srgbClr val="FFFF85"/>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
        <p:nvSpPr>
          <p:cNvPr id="12" name="Rounded Rectangle 11"/>
          <p:cNvSpPr/>
          <p:nvPr/>
        </p:nvSpPr>
        <p:spPr>
          <a:xfrm>
            <a:off x="6324600" y="2952750"/>
            <a:ext cx="2667000" cy="3448050"/>
          </a:xfrm>
          <a:prstGeom prst="roundRect">
            <a:avLst>
              <a:gd name="adj" fmla="val 9048"/>
            </a:avLst>
          </a:prstGeom>
          <a:solidFill>
            <a:srgbClr val="FFFF85">
              <a:alpha val="16000"/>
            </a:srgbClr>
          </a:solidFill>
          <a:ln w="50800">
            <a:solidFill>
              <a:srgbClr val="FFFF85"/>
            </a:solidFill>
          </a:ln>
        </p:spPr>
        <p:style>
          <a:lnRef idx="1">
            <a:schemeClr val="accent1"/>
          </a:lnRef>
          <a:fillRef idx="3">
            <a:schemeClr val="accent1"/>
          </a:fillRef>
          <a:effectRef idx="2">
            <a:schemeClr val="accent1"/>
          </a:effectRef>
          <a:fontRef idx="minor">
            <a:schemeClr val="lt1"/>
          </a:fontRef>
        </p:style>
        <p:txBody>
          <a:bodyPr anchor="ctr"/>
          <a:lstStyle/>
          <a:p>
            <a:pPr algn="ctr"/>
            <a:endParaRPr lang="en-US">
              <a:solidFill>
                <a:srgbClr val="FFFFFF"/>
              </a:solidFill>
            </a:endParaRPr>
          </a:p>
        </p:txBody>
      </p:sp>
    </p:spTree>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8" name="Title 1"/>
          <p:cNvSpPr>
            <a:spLocks noGrp="1"/>
          </p:cNvSpPr>
          <p:nvPr>
            <p:ph type="title"/>
          </p:nvPr>
        </p:nvSpPr>
        <p:spPr/>
        <p:txBody>
          <a:bodyPr/>
          <a:lstStyle/>
          <a:p>
            <a:r>
              <a:rPr lang="en-US" smtClean="0"/>
              <a:t>Some of My Examples</a:t>
            </a:r>
          </a:p>
        </p:txBody>
      </p:sp>
      <p:sp>
        <p:nvSpPr>
          <p:cNvPr id="34819" name="Content Placeholder 2"/>
          <p:cNvSpPr>
            <a:spLocks noGrp="1"/>
          </p:cNvSpPr>
          <p:nvPr>
            <p:ph idx="1"/>
          </p:nvPr>
        </p:nvSpPr>
        <p:spPr/>
        <p:txBody>
          <a:bodyPr/>
          <a:lstStyle/>
          <a:p>
            <a:r>
              <a:rPr lang="en-US" smtClean="0"/>
              <a:t>High Visibility Action Buttons</a:t>
            </a:r>
          </a:p>
        </p:txBody>
      </p:sp>
      <p:pic>
        <p:nvPicPr>
          <p:cNvPr id="348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57200" y="2133600"/>
            <a:ext cx="2906713" cy="21304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0088" y="4343400"/>
            <a:ext cx="2906712" cy="2435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946525" y="2133600"/>
            <a:ext cx="4511675" cy="1447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4823"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149725" y="3733800"/>
            <a:ext cx="3698875" cy="3035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2" name="Title 1"/>
          <p:cNvSpPr>
            <a:spLocks noGrp="1"/>
          </p:cNvSpPr>
          <p:nvPr>
            <p:ph type="title"/>
          </p:nvPr>
        </p:nvSpPr>
        <p:spPr/>
        <p:txBody>
          <a:bodyPr/>
          <a:lstStyle/>
          <a:p>
            <a:r>
              <a:rPr lang="en-US" smtClean="0"/>
              <a:t>Some of My Examples</a:t>
            </a:r>
          </a:p>
        </p:txBody>
      </p:sp>
      <p:sp>
        <p:nvSpPr>
          <p:cNvPr id="35843" name="Content Placeholder 2"/>
          <p:cNvSpPr>
            <a:spLocks noGrp="1"/>
          </p:cNvSpPr>
          <p:nvPr>
            <p:ph idx="1"/>
          </p:nvPr>
        </p:nvSpPr>
        <p:spPr/>
        <p:txBody>
          <a:bodyPr/>
          <a:lstStyle/>
          <a:p>
            <a:r>
              <a:rPr lang="en-US" smtClean="0"/>
              <a:t>Auxiliary Information</a:t>
            </a:r>
          </a:p>
          <a:p>
            <a:pPr lvl="1"/>
            <a:r>
              <a:rPr lang="en-US" smtClean="0"/>
              <a:t>Privacy Policy, Terms and Conditions, Legal info</a:t>
            </a:r>
          </a:p>
          <a:p>
            <a:pPr lvl="1"/>
            <a:r>
              <a:rPr lang="en-US" smtClean="0"/>
              <a:t>Mini Site Map</a:t>
            </a:r>
          </a:p>
          <a:p>
            <a:pPr lvl="1"/>
            <a:r>
              <a:rPr lang="en-US" smtClean="0"/>
              <a:t>Tends to be at bottom of page</a:t>
            </a:r>
          </a:p>
        </p:txBody>
      </p:sp>
      <p:pic>
        <p:nvPicPr>
          <p:cNvPr id="35844" name="Picture 2"/>
          <p:cNvPicPr>
            <a:picLocks noChangeAspect="1" noChangeArrowheads="1"/>
          </p:cNvPicPr>
          <p:nvPr/>
        </p:nvPicPr>
        <p:blipFill>
          <a:blip r:embed="rId2">
            <a:extLst>
              <a:ext uri="{28A0092B-C50C-407E-A947-70E740481C1C}">
                <a14:useLocalDpi xmlns:a14="http://schemas.microsoft.com/office/drawing/2010/main" val="0"/>
              </a:ext>
            </a:extLst>
          </a:blip>
          <a:srcRect t="14665"/>
          <a:stretch>
            <a:fillRect/>
          </a:stretch>
        </p:blipFill>
        <p:spPr bwMode="auto">
          <a:xfrm>
            <a:off x="76200" y="4268788"/>
            <a:ext cx="2925763"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5"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24200" y="4268788"/>
            <a:ext cx="2925763"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5846" name="Picture 2"/>
          <p:cNvPicPr>
            <a:picLocks noChangeAspect="1" noChangeArrowheads="1"/>
          </p:cNvPicPr>
          <p:nvPr/>
        </p:nvPicPr>
        <p:blipFill>
          <a:blip r:embed="rId4">
            <a:extLst>
              <a:ext uri="{28A0092B-C50C-407E-A947-70E740481C1C}">
                <a14:useLocalDpi xmlns:a14="http://schemas.microsoft.com/office/drawing/2010/main" val="0"/>
              </a:ext>
            </a:extLst>
          </a:blip>
          <a:srcRect t="983"/>
          <a:stretch>
            <a:fillRect/>
          </a:stretch>
        </p:blipFill>
        <p:spPr bwMode="auto">
          <a:xfrm>
            <a:off x="6172200" y="4268788"/>
            <a:ext cx="2925763" cy="22256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866" name="Title 1"/>
          <p:cNvSpPr>
            <a:spLocks noGrp="1"/>
          </p:cNvSpPr>
          <p:nvPr>
            <p:ph type="title"/>
          </p:nvPr>
        </p:nvSpPr>
        <p:spPr/>
        <p:txBody>
          <a:bodyPr/>
          <a:lstStyle/>
          <a:p>
            <a:endParaRPr lang="en-US" smtClean="0"/>
          </a:p>
        </p:txBody>
      </p:sp>
      <p:sp>
        <p:nvSpPr>
          <p:cNvPr id="36867" name="Content Placeholder 2"/>
          <p:cNvSpPr>
            <a:spLocks noGrp="1"/>
          </p:cNvSpPr>
          <p:nvPr>
            <p:ph idx="1"/>
          </p:nvPr>
        </p:nvSpPr>
        <p:spPr/>
        <p:txBody>
          <a:bodyPr/>
          <a:lstStyle/>
          <a:p>
            <a:endParaRPr lang="en-US" smtClean="0"/>
          </a:p>
        </p:txBody>
      </p:sp>
      <p:pic>
        <p:nvPicPr>
          <p:cNvPr id="3686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216025"/>
            <a:ext cx="9144000" cy="815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7890" name="Title 1"/>
          <p:cNvSpPr>
            <a:spLocks noGrp="1"/>
          </p:cNvSpPr>
          <p:nvPr>
            <p:ph type="title"/>
          </p:nvPr>
        </p:nvSpPr>
        <p:spPr/>
        <p:txBody>
          <a:bodyPr/>
          <a:lstStyle/>
          <a:p>
            <a:endParaRPr lang="en-US" smtClean="0"/>
          </a:p>
        </p:txBody>
      </p:sp>
      <p:sp>
        <p:nvSpPr>
          <p:cNvPr id="37891" name="Content Placeholder 2"/>
          <p:cNvSpPr>
            <a:spLocks noGrp="1"/>
          </p:cNvSpPr>
          <p:nvPr>
            <p:ph idx="1"/>
          </p:nvPr>
        </p:nvSpPr>
        <p:spPr/>
        <p:txBody>
          <a:bodyPr/>
          <a:lstStyle/>
          <a:p>
            <a:endParaRPr lang="en-US" smtClean="0"/>
          </a:p>
        </p:txBody>
      </p:sp>
      <p:pic>
        <p:nvPicPr>
          <p:cNvPr id="3789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6838"/>
            <a:ext cx="9144000" cy="69548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8914" name="Title 1"/>
          <p:cNvSpPr>
            <a:spLocks noGrp="1"/>
          </p:cNvSpPr>
          <p:nvPr>
            <p:ph type="title"/>
          </p:nvPr>
        </p:nvSpPr>
        <p:spPr/>
        <p:txBody>
          <a:bodyPr/>
          <a:lstStyle/>
          <a:p>
            <a:endParaRPr lang="en-US" smtClean="0"/>
          </a:p>
        </p:txBody>
      </p:sp>
      <p:sp>
        <p:nvSpPr>
          <p:cNvPr id="38915" name="Content Placeholder 2"/>
          <p:cNvSpPr>
            <a:spLocks noGrp="1"/>
          </p:cNvSpPr>
          <p:nvPr>
            <p:ph idx="1"/>
          </p:nvPr>
        </p:nvSpPr>
        <p:spPr/>
        <p:txBody>
          <a:bodyPr/>
          <a:lstStyle/>
          <a:p>
            <a:endParaRPr lang="en-US" smtClean="0"/>
          </a:p>
        </p:txBody>
      </p:sp>
      <p:pic>
        <p:nvPicPr>
          <p:cNvPr id="3891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44463"/>
            <a:ext cx="9144000" cy="70231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9938" name="Title 1"/>
          <p:cNvSpPr>
            <a:spLocks noGrp="1"/>
          </p:cNvSpPr>
          <p:nvPr>
            <p:ph type="title"/>
          </p:nvPr>
        </p:nvSpPr>
        <p:spPr/>
        <p:txBody>
          <a:bodyPr/>
          <a:lstStyle/>
          <a:p>
            <a:r>
              <a:rPr lang="en-US" smtClean="0"/>
              <a:t>Previous Example</a:t>
            </a:r>
            <a:br>
              <a:rPr lang="en-US" smtClean="0"/>
            </a:br>
            <a:r>
              <a:rPr lang="en-US" sz="3200" smtClean="0"/>
              <a:t>Above the Fold</a:t>
            </a:r>
            <a:endParaRPr lang="en-US" smtClean="0"/>
          </a:p>
        </p:txBody>
      </p:sp>
      <p:sp>
        <p:nvSpPr>
          <p:cNvPr id="39939" name="Content Placeholder 2"/>
          <p:cNvSpPr>
            <a:spLocks noGrp="1"/>
          </p:cNvSpPr>
          <p:nvPr>
            <p:ph idx="1"/>
          </p:nvPr>
        </p:nvSpPr>
        <p:spPr/>
        <p:txBody>
          <a:bodyPr/>
          <a:lstStyle/>
          <a:p>
            <a:endParaRPr lang="en-US" smtClean="0"/>
          </a:p>
        </p:txBody>
      </p:sp>
      <p:pic>
        <p:nvPicPr>
          <p:cNvPr id="39940" name="Picture 2" descr="C:\Users\jasonh\Documents\Research\research - Media lib\hci\example - below the fold\wawf-logi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3188"/>
            <a:ext cx="8153400" cy="57896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0962" name="Title 1"/>
          <p:cNvSpPr>
            <a:spLocks noGrp="1"/>
          </p:cNvSpPr>
          <p:nvPr>
            <p:ph type="title"/>
          </p:nvPr>
        </p:nvSpPr>
        <p:spPr/>
        <p:txBody>
          <a:bodyPr/>
          <a:lstStyle/>
          <a:p>
            <a:r>
              <a:rPr lang="en-US" smtClean="0"/>
              <a:t>Previous Example</a:t>
            </a:r>
            <a:br>
              <a:rPr lang="en-US" smtClean="0"/>
            </a:br>
            <a:r>
              <a:rPr lang="en-US" sz="3200" smtClean="0"/>
              <a:t>Above the Fold</a:t>
            </a:r>
            <a:endParaRPr lang="en-US" smtClean="0"/>
          </a:p>
        </p:txBody>
      </p:sp>
      <p:sp>
        <p:nvSpPr>
          <p:cNvPr id="40963" name="Content Placeholder 2"/>
          <p:cNvSpPr>
            <a:spLocks noGrp="1"/>
          </p:cNvSpPr>
          <p:nvPr>
            <p:ph idx="1"/>
          </p:nvPr>
        </p:nvSpPr>
        <p:spPr/>
        <p:txBody>
          <a:bodyPr/>
          <a:lstStyle/>
          <a:p>
            <a:endParaRPr lang="en-US" smtClean="0"/>
          </a:p>
        </p:txBody>
      </p:sp>
      <p:pic>
        <p:nvPicPr>
          <p:cNvPr id="40964" name="Picture 2" descr="C:\Users\jasonh\Documents\Research\research - Media lib\hci\example - below the fold\wawf-logi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1374775"/>
            <a:ext cx="8151813" cy="578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1986" name="Title 1"/>
          <p:cNvSpPr>
            <a:spLocks noGrp="1"/>
          </p:cNvSpPr>
          <p:nvPr>
            <p:ph type="title"/>
          </p:nvPr>
        </p:nvSpPr>
        <p:spPr/>
        <p:txBody>
          <a:bodyPr/>
          <a:lstStyle/>
          <a:p>
            <a:r>
              <a:rPr lang="en-US" smtClean="0"/>
              <a:t>Previous Example</a:t>
            </a:r>
            <a:br>
              <a:rPr lang="en-US" smtClean="0"/>
            </a:br>
            <a:r>
              <a:rPr lang="en-US" sz="3200" smtClean="0"/>
              <a:t>High Visibility Action Buttons</a:t>
            </a:r>
            <a:endParaRPr lang="en-US" smtClean="0"/>
          </a:p>
        </p:txBody>
      </p:sp>
      <p:sp>
        <p:nvSpPr>
          <p:cNvPr id="41987" name="Content Placeholder 2"/>
          <p:cNvSpPr>
            <a:spLocks noGrp="1"/>
          </p:cNvSpPr>
          <p:nvPr>
            <p:ph idx="1"/>
          </p:nvPr>
        </p:nvSpPr>
        <p:spPr/>
        <p:txBody>
          <a:bodyPr/>
          <a:lstStyle/>
          <a:p>
            <a:endParaRPr lang="en-US"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1424980"/>
            <a:ext cx="9150350" cy="54330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010" name="Title 1"/>
          <p:cNvSpPr>
            <a:spLocks noGrp="1"/>
          </p:cNvSpPr>
          <p:nvPr>
            <p:ph type="title"/>
          </p:nvPr>
        </p:nvSpPr>
        <p:spPr/>
        <p:txBody>
          <a:bodyPr/>
          <a:lstStyle/>
          <a:p>
            <a:r>
              <a:rPr lang="en-US" smtClean="0"/>
              <a:t>Another Example</a:t>
            </a:r>
            <a:br>
              <a:rPr lang="en-US" smtClean="0"/>
            </a:br>
            <a:r>
              <a:rPr lang="en-US" smtClean="0"/>
              <a:t>High Visibility Action Buttons</a:t>
            </a:r>
          </a:p>
        </p:txBody>
      </p:sp>
      <p:sp>
        <p:nvSpPr>
          <p:cNvPr id="43011" name="Content Placeholder 2"/>
          <p:cNvSpPr>
            <a:spLocks noGrp="1"/>
          </p:cNvSpPr>
          <p:nvPr>
            <p:ph idx="1"/>
          </p:nvPr>
        </p:nvSpPr>
        <p:spPr/>
        <p:txBody>
          <a:bodyPr/>
          <a:lstStyle/>
          <a:p>
            <a:endParaRPr lang="en-US" smtClean="0"/>
          </a:p>
        </p:txBody>
      </p:sp>
      <p:pic>
        <p:nvPicPr>
          <p:cNvPr id="43012" name="Picture 2" descr="http://www.softxml.com/images/New-Gmail-inbox-web.jpg"/>
          <p:cNvPicPr>
            <a:picLocks noChangeAspect="1" noChangeArrowheads="1"/>
          </p:cNvPicPr>
          <p:nvPr/>
        </p:nvPicPr>
        <p:blipFill>
          <a:blip r:embed="rId3">
            <a:extLst>
              <a:ext uri="{28A0092B-C50C-407E-A947-70E740481C1C}">
                <a14:useLocalDpi xmlns:a14="http://schemas.microsoft.com/office/drawing/2010/main" val="0"/>
              </a:ext>
            </a:extLst>
          </a:blip>
          <a:srcRect t="13113"/>
          <a:stretch>
            <a:fillRect/>
          </a:stretch>
        </p:blipFill>
        <p:spPr bwMode="auto">
          <a:xfrm>
            <a:off x="0" y="1066800"/>
            <a:ext cx="12801600" cy="6210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cxnSp>
        <p:nvCxnSpPr>
          <p:cNvPr id="3" name="Straight Arrow Connector 2"/>
          <p:cNvCxnSpPr/>
          <p:nvPr/>
        </p:nvCxnSpPr>
        <p:spPr>
          <a:xfrm>
            <a:off x="5791200" y="685800"/>
            <a:ext cx="1066800" cy="685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cxnSp>
        <p:nvCxnSpPr>
          <p:cNvPr id="7" name="Straight Arrow Connector 6"/>
          <p:cNvCxnSpPr/>
          <p:nvPr/>
        </p:nvCxnSpPr>
        <p:spPr>
          <a:xfrm flipH="1">
            <a:off x="1066800" y="685800"/>
            <a:ext cx="3962400" cy="1828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Title 1"/>
          <p:cNvSpPr>
            <a:spLocks noGrp="1"/>
          </p:cNvSpPr>
          <p:nvPr>
            <p:ph type="title"/>
          </p:nvPr>
        </p:nvSpPr>
        <p:spPr/>
        <p:txBody>
          <a:bodyPr/>
          <a:lstStyle/>
          <a:p>
            <a:endParaRPr lang="en-US" smtClean="0"/>
          </a:p>
        </p:txBody>
      </p:sp>
      <p:sp>
        <p:nvSpPr>
          <p:cNvPr id="7171" name="Content Placeholder 2"/>
          <p:cNvSpPr>
            <a:spLocks noGrp="1"/>
          </p:cNvSpPr>
          <p:nvPr>
            <p:ph idx="1"/>
          </p:nvPr>
        </p:nvSpPr>
        <p:spPr/>
        <p:txBody>
          <a:bodyPr/>
          <a:lstStyle/>
          <a:p>
            <a:endParaRPr lang="en-US" smtClean="0"/>
          </a:p>
        </p:txBody>
      </p:sp>
      <p:pic>
        <p:nvPicPr>
          <p:cNvPr id="7172"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50350" cy="9297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Patterns vs Guidelines</a:t>
            </a:r>
            <a:endParaRPr lang="en-US" dirty="0"/>
          </a:p>
        </p:txBody>
      </p:sp>
      <p:sp>
        <p:nvSpPr>
          <p:cNvPr id="3" name="Content Placeholder 2"/>
          <p:cNvSpPr>
            <a:spLocks noGrp="1"/>
          </p:cNvSpPr>
          <p:nvPr>
            <p:ph idx="1"/>
          </p:nvPr>
        </p:nvSpPr>
        <p:spPr/>
        <p:txBody>
          <a:bodyPr/>
          <a:lstStyle/>
          <a:p>
            <a:r>
              <a:rPr lang="en-US" dirty="0" smtClean="0"/>
              <a:t>Patterns </a:t>
            </a:r>
            <a:r>
              <a:rPr lang="en-US" dirty="0"/>
              <a:t>tend to be nouns</a:t>
            </a:r>
          </a:p>
          <a:p>
            <a:pPr lvl="1"/>
            <a:r>
              <a:rPr lang="en-US" dirty="0" smtClean="0"/>
              <a:t>Navigation Bar, Shopping Cart, Obvious Links</a:t>
            </a:r>
          </a:p>
          <a:p>
            <a:pPr lvl="1"/>
            <a:r>
              <a:rPr lang="en-US" dirty="0" smtClean="0"/>
              <a:t>Though always some exceptions (Above the Fold)</a:t>
            </a:r>
          </a:p>
          <a:p>
            <a:r>
              <a:rPr lang="en-US" dirty="0" smtClean="0"/>
              <a:t>Patterns </a:t>
            </a:r>
            <a:r>
              <a:rPr lang="en-US" dirty="0"/>
              <a:t>are generative</a:t>
            </a:r>
          </a:p>
          <a:p>
            <a:pPr lvl="1"/>
            <a:r>
              <a:rPr lang="en-US" dirty="0" smtClean="0"/>
              <a:t>Guidelines offer high level suggestions, but don’t help you create concrete designs for problems</a:t>
            </a:r>
          </a:p>
          <a:p>
            <a:pPr lvl="1"/>
            <a:r>
              <a:rPr lang="en-US" dirty="0" smtClean="0"/>
              <a:t>Ex. Visibility of system status, Recognition over recall are useful, but don’t tell you how to create a design</a:t>
            </a:r>
          </a:p>
          <a:p>
            <a:r>
              <a:rPr lang="en-US" dirty="0" smtClean="0"/>
              <a:t>Patterns </a:t>
            </a:r>
            <a:r>
              <a:rPr lang="en-US" dirty="0"/>
              <a:t>tend to be more specific (vs guidelines)</a:t>
            </a:r>
          </a:p>
          <a:p>
            <a:endParaRPr lang="en-US" dirty="0"/>
          </a:p>
          <a:p>
            <a:endParaRPr lang="en-US" dirty="0"/>
          </a:p>
        </p:txBody>
      </p:sp>
    </p:spTree>
    <p:extLst>
      <p:ext uri="{BB962C8B-B14F-4D97-AF65-F5344CB8AC3E}">
        <p14:creationId xmlns:p14="http://schemas.microsoft.com/office/powerpoint/2010/main" val="1417528636"/>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034" name="Title 1"/>
          <p:cNvSpPr>
            <a:spLocks noGrp="1"/>
          </p:cNvSpPr>
          <p:nvPr>
            <p:ph type="title"/>
          </p:nvPr>
        </p:nvSpPr>
        <p:spPr/>
        <p:txBody>
          <a:bodyPr/>
          <a:lstStyle/>
          <a:p>
            <a:r>
              <a:rPr lang="en-US" smtClean="0"/>
              <a:t>Summary so Far</a:t>
            </a:r>
          </a:p>
        </p:txBody>
      </p:sp>
      <p:sp>
        <p:nvSpPr>
          <p:cNvPr id="44035" name="Content Placeholder 2"/>
          <p:cNvSpPr>
            <a:spLocks noGrp="1"/>
          </p:cNvSpPr>
          <p:nvPr>
            <p:ph idx="1"/>
          </p:nvPr>
        </p:nvSpPr>
        <p:spPr/>
        <p:txBody>
          <a:bodyPr/>
          <a:lstStyle/>
          <a:p>
            <a:r>
              <a:rPr lang="en-US" smtClean="0"/>
              <a:t>Design patterns are good solutions to common design problems</a:t>
            </a:r>
          </a:p>
          <a:p>
            <a:endParaRPr lang="en-US" smtClean="0"/>
          </a:p>
          <a:p>
            <a:r>
              <a:rPr lang="en-US" smtClean="0"/>
              <a:t>Design patterns can also</a:t>
            </a:r>
          </a:p>
          <a:p>
            <a:pPr lvl="1"/>
            <a:r>
              <a:rPr lang="en-US" smtClean="0"/>
              <a:t>Give common vocabulary (abstraction)</a:t>
            </a:r>
          </a:p>
          <a:p>
            <a:pPr lvl="1"/>
            <a:r>
              <a:rPr lang="en-US" smtClean="0"/>
              <a:t>Help with finding usability problems</a:t>
            </a:r>
          </a:p>
          <a:p>
            <a:pPr lvl="1"/>
            <a:r>
              <a:rPr lang="en-US" smtClean="0"/>
              <a:t>Offer inspiration for design ideas too</a:t>
            </a:r>
          </a:p>
        </p:txBody>
      </p:sp>
    </p:spTree>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5058" name="Title 1"/>
          <p:cNvSpPr>
            <a:spLocks noGrp="1"/>
          </p:cNvSpPr>
          <p:nvPr>
            <p:ph type="title"/>
          </p:nvPr>
        </p:nvSpPr>
        <p:spPr/>
        <p:txBody>
          <a:bodyPr/>
          <a:lstStyle/>
          <a:p>
            <a:r>
              <a:rPr lang="en-US" smtClean="0"/>
              <a:t>Administrivia</a:t>
            </a:r>
          </a:p>
        </p:txBody>
      </p:sp>
      <p:sp>
        <p:nvSpPr>
          <p:cNvPr id="45059" name="Content Placeholder 2"/>
          <p:cNvSpPr>
            <a:spLocks noGrp="1"/>
          </p:cNvSpPr>
          <p:nvPr>
            <p:ph idx="1"/>
          </p:nvPr>
        </p:nvSpPr>
        <p:spPr/>
        <p:txBody>
          <a:bodyPr/>
          <a:lstStyle/>
          <a:p>
            <a:r>
              <a:rPr lang="en-US" dirty="0" smtClean="0"/>
              <a:t>HW3 due later today Wednesday Sep 19</a:t>
            </a:r>
          </a:p>
          <a:p>
            <a:r>
              <a:rPr lang="en-US" dirty="0" smtClean="0"/>
              <a:t>HW4 (</a:t>
            </a:r>
            <a:r>
              <a:rPr lang="en-US" dirty="0" err="1" smtClean="0"/>
              <a:t>HEval</a:t>
            </a:r>
            <a:r>
              <a:rPr lang="en-US" dirty="0" smtClean="0"/>
              <a:t>) due Fri Sep 21</a:t>
            </a:r>
          </a:p>
          <a:p>
            <a:r>
              <a:rPr lang="en-US" dirty="0" smtClean="0"/>
              <a:t>HW5 out later today, due Mon Oct 1</a:t>
            </a:r>
          </a:p>
          <a:p>
            <a:r>
              <a:rPr lang="en-US" dirty="0" smtClean="0"/>
              <a:t>No readings for next week’s class</a:t>
            </a:r>
          </a:p>
          <a:p>
            <a:pPr lvl="1"/>
            <a:r>
              <a:rPr lang="en-US" dirty="0" smtClean="0"/>
              <a:t>Topic will be web basics</a:t>
            </a:r>
          </a:p>
          <a:p>
            <a:pPr lvl="1"/>
            <a:r>
              <a:rPr lang="en-US" dirty="0" smtClean="0"/>
              <a:t>Be sure to do some online tutorials of HTML / CSS if you haven’t already</a:t>
            </a:r>
          </a:p>
        </p:txBody>
      </p:sp>
      <p:sp>
        <p:nvSpPr>
          <p:cNvPr id="2" name="Rectangle 1"/>
          <p:cNvSpPr/>
          <p:nvPr/>
        </p:nvSpPr>
        <p:spPr>
          <a:xfrm>
            <a:off x="-2743200" y="1417638"/>
            <a:ext cx="2057400" cy="292576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Title 1"/>
          <p:cNvSpPr>
            <a:spLocks noGrp="1"/>
          </p:cNvSpPr>
          <p:nvPr>
            <p:ph type="title"/>
          </p:nvPr>
        </p:nvSpPr>
        <p:spPr/>
        <p:txBody>
          <a:bodyPr/>
          <a:lstStyle/>
          <a:p>
            <a:r>
              <a:rPr lang="en-US" smtClean="0"/>
              <a:t>Storytelling</a:t>
            </a:r>
          </a:p>
        </p:txBody>
      </p:sp>
      <p:sp>
        <p:nvSpPr>
          <p:cNvPr id="46083" name="Content Placeholder 2"/>
          <p:cNvSpPr>
            <a:spLocks noGrp="1"/>
          </p:cNvSpPr>
          <p:nvPr>
            <p:ph idx="1"/>
          </p:nvPr>
        </p:nvSpPr>
        <p:spPr/>
        <p:txBody>
          <a:bodyPr/>
          <a:lstStyle/>
          <a:p>
            <a:endParaRPr lang="en-US" dirty="0" smtClean="0"/>
          </a:p>
          <a:p>
            <a:endParaRPr lang="en-US" dirty="0" smtClean="0"/>
          </a:p>
          <a:p>
            <a:endParaRPr lang="en-US" dirty="0" smtClean="0"/>
          </a:p>
          <a:p>
            <a:endParaRPr lang="en-US" dirty="0" smtClean="0"/>
          </a:p>
          <a:p>
            <a:endParaRPr lang="en-US" dirty="0" smtClean="0"/>
          </a:p>
          <a:p>
            <a:endParaRPr lang="en-US" dirty="0" smtClean="0"/>
          </a:p>
          <a:p>
            <a:endParaRPr lang="en-US" dirty="0" smtClean="0"/>
          </a:p>
          <a:p>
            <a:pPr marL="0" indent="0">
              <a:buNone/>
            </a:pPr>
            <a:r>
              <a:rPr lang="en-US" sz="2800" dirty="0" smtClean="0">
                <a:hlinkClick r:id="rId2"/>
              </a:rPr>
              <a:t>https://www.youtube.com/watch?v=CGnfKnfY6EM</a:t>
            </a:r>
            <a:r>
              <a:rPr lang="en-US" sz="2800" dirty="0" smtClean="0"/>
              <a:t> </a:t>
            </a:r>
          </a:p>
        </p:txBody>
      </p:sp>
      <p:pic>
        <p:nvPicPr>
          <p:cNvPr id="4608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17575"/>
            <a:ext cx="8139113" cy="4568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Title 1"/>
          <p:cNvSpPr>
            <a:spLocks noGrp="1"/>
          </p:cNvSpPr>
          <p:nvPr>
            <p:ph type="title"/>
          </p:nvPr>
        </p:nvSpPr>
        <p:spPr/>
        <p:txBody>
          <a:bodyPr/>
          <a:lstStyle/>
          <a:p>
            <a:r>
              <a:rPr lang="en-US" smtClean="0"/>
              <a:t>Many More Examples of Patterns</a:t>
            </a:r>
          </a:p>
        </p:txBody>
      </p:sp>
      <p:sp>
        <p:nvSpPr>
          <p:cNvPr id="47107" name="Content Placeholder 2"/>
          <p:cNvSpPr>
            <a:spLocks noGrp="1"/>
          </p:cNvSpPr>
          <p:nvPr>
            <p:ph idx="1"/>
          </p:nvPr>
        </p:nvSpPr>
        <p:spPr/>
        <p:txBody>
          <a:bodyPr/>
          <a:lstStyle/>
          <a:p>
            <a:r>
              <a:rPr lang="en-US" dirty="0" smtClean="0"/>
              <a:t>User Interface Design Patterns Library</a:t>
            </a:r>
            <a:br>
              <a:rPr lang="en-US" dirty="0" smtClean="0"/>
            </a:br>
            <a:r>
              <a:rPr lang="en-US" dirty="0" smtClean="0">
                <a:hlinkClick r:id="rId2"/>
              </a:rPr>
              <a:t>ui-patterns.com</a:t>
            </a:r>
            <a:endParaRPr lang="fr-FR" dirty="0" smtClean="0"/>
          </a:p>
          <a:p>
            <a:r>
              <a:rPr lang="fr-FR" dirty="0" smtClean="0"/>
              <a:t>Android Patterns</a:t>
            </a:r>
            <a:br>
              <a:rPr lang="fr-FR" dirty="0" smtClean="0"/>
            </a:br>
            <a:r>
              <a:rPr lang="fr-FR" dirty="0" smtClean="0">
                <a:hlinkClick r:id="rId3"/>
              </a:rPr>
              <a:t>www.androidpatterns.com</a:t>
            </a:r>
            <a:endParaRPr lang="fr-FR" dirty="0" smtClean="0"/>
          </a:p>
          <a:p>
            <a:r>
              <a:rPr lang="fr-FR" dirty="0" smtClean="0"/>
              <a:t>pttrns.com</a:t>
            </a:r>
            <a:endParaRPr lang="fr-FR" dirty="0"/>
          </a:p>
          <a:p>
            <a:r>
              <a:rPr lang="fr-FR" dirty="0" err="1" smtClean="0"/>
              <a:t>My</a:t>
            </a:r>
            <a:r>
              <a:rPr lang="fr-FR" dirty="0" smtClean="0"/>
              <a:t> book</a:t>
            </a:r>
            <a:endParaRPr lang="en-US" dirty="0" smtClean="0"/>
          </a:p>
        </p:txBody>
      </p:sp>
      <p:pic>
        <p:nvPicPr>
          <p:cNvPr id="47108"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867400" y="3352800"/>
            <a:ext cx="3124200" cy="34020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cxnSp>
        <p:nvCxnSpPr>
          <p:cNvPr id="6" name="Straight Connector 5"/>
          <p:cNvCxnSpPr/>
          <p:nvPr/>
        </p:nvCxnSpPr>
        <p:spPr>
          <a:xfrm>
            <a:off x="2743200" y="4419600"/>
            <a:ext cx="2667000" cy="0"/>
          </a:xfrm>
          <a:prstGeom prst="line">
            <a:avLst/>
          </a:prstGeom>
        </p:spPr>
        <p:style>
          <a:lnRef idx="2">
            <a:schemeClr val="accent1"/>
          </a:lnRef>
          <a:fillRef idx="0">
            <a:schemeClr val="accent1"/>
          </a:fillRef>
          <a:effectRef idx="1">
            <a:schemeClr val="accent1"/>
          </a:effectRef>
          <a:fontRef idx="minor">
            <a:schemeClr val="tx1"/>
          </a:fontRef>
        </p:style>
      </p:cxnSp>
    </p:spTree>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130" name="Rectangle 2"/>
          <p:cNvSpPr>
            <a:spLocks noChangeArrowheads="1"/>
          </p:cNvSpPr>
          <p:nvPr/>
        </p:nvSpPr>
        <p:spPr bwMode="auto">
          <a:xfrm>
            <a:off x="4965700" y="2239963"/>
            <a:ext cx="4048125" cy="36337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defTabSz="914400">
              <a:lnSpc>
                <a:spcPct val="120000"/>
              </a:lnSpc>
              <a:spcBef>
                <a:spcPct val="20000"/>
              </a:spcBef>
            </a:pPr>
            <a:r>
              <a:rPr kumimoji="1" lang="en-US" sz="2400"/>
              <a:t>Advanced ecommerce</a:t>
            </a:r>
          </a:p>
          <a:p>
            <a:pPr marL="742950" lvl="1" indent="-285750" defTabSz="914400">
              <a:lnSpc>
                <a:spcPct val="120000"/>
              </a:lnSpc>
              <a:spcBef>
                <a:spcPct val="20000"/>
              </a:spcBef>
            </a:pPr>
            <a:r>
              <a:rPr kumimoji="1" lang="en-US" sz="2400"/>
              <a:t>Completing tasks</a:t>
            </a:r>
          </a:p>
          <a:p>
            <a:pPr marL="742950" lvl="1" indent="-285750" defTabSz="914400">
              <a:lnSpc>
                <a:spcPct val="120000"/>
              </a:lnSpc>
              <a:spcBef>
                <a:spcPct val="20000"/>
              </a:spcBef>
            </a:pPr>
            <a:r>
              <a:rPr kumimoji="1" lang="en-US" sz="2400"/>
              <a:t>Page layouts</a:t>
            </a:r>
          </a:p>
          <a:p>
            <a:pPr marL="742950" lvl="1" indent="-285750" defTabSz="914400">
              <a:lnSpc>
                <a:spcPct val="120000"/>
              </a:lnSpc>
              <a:spcBef>
                <a:spcPct val="20000"/>
              </a:spcBef>
            </a:pPr>
            <a:r>
              <a:rPr kumimoji="1" lang="en-US" sz="2400"/>
              <a:t>Search</a:t>
            </a:r>
          </a:p>
          <a:p>
            <a:pPr marL="742950" lvl="1" indent="-285750" defTabSz="914400">
              <a:lnSpc>
                <a:spcPct val="120000"/>
              </a:lnSpc>
              <a:spcBef>
                <a:spcPct val="20000"/>
              </a:spcBef>
            </a:pPr>
            <a:r>
              <a:rPr kumimoji="1" lang="en-US" sz="2400"/>
              <a:t>Page-level navigation</a:t>
            </a:r>
          </a:p>
          <a:p>
            <a:pPr marL="742950" lvl="1" indent="-285750" defTabSz="914400">
              <a:lnSpc>
                <a:spcPct val="120000"/>
              </a:lnSpc>
              <a:spcBef>
                <a:spcPct val="20000"/>
              </a:spcBef>
            </a:pPr>
            <a:r>
              <a:rPr kumimoji="1" lang="en-US" sz="2400"/>
              <a:t>Speed</a:t>
            </a:r>
          </a:p>
          <a:p>
            <a:pPr marL="742950" lvl="1" indent="-285750" defTabSz="914400">
              <a:lnSpc>
                <a:spcPct val="120000"/>
              </a:lnSpc>
              <a:spcBef>
                <a:spcPct val="20000"/>
              </a:spcBef>
            </a:pPr>
            <a:r>
              <a:rPr kumimoji="1" lang="en-US" sz="2400"/>
              <a:t>The mobile web</a:t>
            </a:r>
          </a:p>
        </p:txBody>
      </p:sp>
      <p:sp>
        <p:nvSpPr>
          <p:cNvPr id="48131" name="Rectangle 4"/>
          <p:cNvSpPr>
            <a:spLocks noChangeArrowheads="1"/>
          </p:cNvSpPr>
          <p:nvPr/>
        </p:nvSpPr>
        <p:spPr bwMode="auto">
          <a:xfrm>
            <a:off x="685800" y="1600200"/>
            <a:ext cx="8305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defTabSz="914400">
              <a:spcBef>
                <a:spcPct val="20000"/>
              </a:spcBef>
            </a:pPr>
            <a:r>
              <a:rPr lang="en-US" sz="2600"/>
              <a:t>Our patterns organized by group</a:t>
            </a:r>
          </a:p>
          <a:p>
            <a:pPr marL="742950" lvl="1" indent="-285750" defTabSz="914400">
              <a:spcBef>
                <a:spcPct val="20000"/>
              </a:spcBef>
              <a:buFontTx/>
              <a:buChar char="–"/>
            </a:pPr>
            <a:endParaRPr lang="en-US" sz="2600" b="1"/>
          </a:p>
        </p:txBody>
      </p:sp>
      <p:sp>
        <p:nvSpPr>
          <p:cNvPr id="48132" name="Rectangle 5"/>
          <p:cNvSpPr>
            <a:spLocks noChangeArrowheads="1"/>
          </p:cNvSpPr>
          <p:nvPr/>
        </p:nvSpPr>
        <p:spPr bwMode="auto">
          <a:xfrm>
            <a:off x="777875" y="2239963"/>
            <a:ext cx="4473575" cy="27384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742950" lvl="1" indent="-285750" defTabSz="914400">
              <a:lnSpc>
                <a:spcPct val="120000"/>
              </a:lnSpc>
              <a:spcBef>
                <a:spcPct val="20000"/>
              </a:spcBef>
            </a:pPr>
            <a:r>
              <a:rPr kumimoji="1" lang="en-US" sz="2400"/>
              <a:t>Site genres</a:t>
            </a:r>
          </a:p>
          <a:p>
            <a:pPr marL="742950" lvl="1" indent="-285750" defTabSz="914400">
              <a:lnSpc>
                <a:spcPct val="120000"/>
              </a:lnSpc>
              <a:spcBef>
                <a:spcPct val="20000"/>
              </a:spcBef>
            </a:pPr>
            <a:r>
              <a:rPr kumimoji="1" lang="en-US" sz="2400"/>
              <a:t>Navigational framework</a:t>
            </a:r>
          </a:p>
          <a:p>
            <a:pPr marL="742950" lvl="1" indent="-285750" defTabSz="914400">
              <a:lnSpc>
                <a:spcPct val="120000"/>
              </a:lnSpc>
              <a:spcBef>
                <a:spcPct val="20000"/>
              </a:spcBef>
            </a:pPr>
            <a:r>
              <a:rPr kumimoji="1" lang="en-US" sz="2400"/>
              <a:t>Home page</a:t>
            </a:r>
          </a:p>
          <a:p>
            <a:pPr marL="742950" lvl="1" indent="-285750" defTabSz="914400">
              <a:lnSpc>
                <a:spcPct val="120000"/>
              </a:lnSpc>
              <a:spcBef>
                <a:spcPct val="20000"/>
              </a:spcBef>
            </a:pPr>
            <a:r>
              <a:rPr kumimoji="1" lang="en-US" sz="2400"/>
              <a:t>Content management</a:t>
            </a:r>
          </a:p>
          <a:p>
            <a:pPr marL="742950" lvl="1" indent="-285750" defTabSz="914400">
              <a:lnSpc>
                <a:spcPct val="120000"/>
              </a:lnSpc>
              <a:spcBef>
                <a:spcPct val="20000"/>
              </a:spcBef>
            </a:pPr>
            <a:r>
              <a:rPr kumimoji="1" lang="en-US" sz="2400"/>
              <a:t>Trust and credibility</a:t>
            </a:r>
          </a:p>
          <a:p>
            <a:pPr marL="742950" lvl="1" indent="-285750" defTabSz="914400">
              <a:lnSpc>
                <a:spcPct val="120000"/>
              </a:lnSpc>
              <a:spcBef>
                <a:spcPct val="20000"/>
              </a:spcBef>
            </a:pPr>
            <a:r>
              <a:rPr kumimoji="1" lang="en-US" sz="2400"/>
              <a:t>Basic ecommerce</a:t>
            </a:r>
          </a:p>
        </p:txBody>
      </p:sp>
      <p:pic>
        <p:nvPicPr>
          <p:cNvPr id="48133" name="Picture 6"/>
          <p:cNvPicPr>
            <a:picLocks noChangeAspect="1" noChangeArrowheads="1"/>
          </p:cNvPicPr>
          <p:nvPr/>
        </p:nvPicPr>
        <p:blipFill>
          <a:blip r:embed="rId3">
            <a:clrChange>
              <a:clrFrom>
                <a:srgbClr val="7B8AA5"/>
              </a:clrFrom>
              <a:clrTo>
                <a:srgbClr val="7B8AA5">
                  <a:alpha val="0"/>
                </a:srgbClr>
              </a:clrTo>
            </a:clrChange>
            <a:extLst>
              <a:ext uri="{28A0092B-C50C-407E-A947-70E740481C1C}">
                <a14:useLocalDpi xmlns:a14="http://schemas.microsoft.com/office/drawing/2010/main" val="0"/>
              </a:ext>
            </a:extLst>
          </a:blip>
          <a:srcRect t="27065" b="48624"/>
          <a:stretch>
            <a:fillRect/>
          </a:stretch>
        </p:blipFill>
        <p:spPr bwMode="auto">
          <a:xfrm>
            <a:off x="731838" y="2805113"/>
            <a:ext cx="5905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134" name="Picture 7"/>
          <p:cNvPicPr>
            <a:picLocks noChangeAspect="1" noChangeArrowheads="1"/>
          </p:cNvPicPr>
          <p:nvPr/>
        </p:nvPicPr>
        <p:blipFill>
          <a:blip r:embed="rId4">
            <a:clrChange>
              <a:clrFrom>
                <a:srgbClr val="7B8AA5"/>
              </a:clrFrom>
              <a:clrTo>
                <a:srgbClr val="7B8AA5">
                  <a:alpha val="0"/>
                </a:srgbClr>
              </a:clrTo>
            </a:clrChange>
            <a:extLst>
              <a:ext uri="{28A0092B-C50C-407E-A947-70E740481C1C}">
                <a14:useLocalDpi xmlns:a14="http://schemas.microsoft.com/office/drawing/2010/main" val="0"/>
              </a:ext>
            </a:extLst>
          </a:blip>
          <a:srcRect r="-10753" b="72783"/>
          <a:stretch>
            <a:fillRect/>
          </a:stretch>
        </p:blipFill>
        <p:spPr bwMode="auto">
          <a:xfrm>
            <a:off x="722313" y="2270125"/>
            <a:ext cx="654050" cy="5651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135" name="Picture 8"/>
          <p:cNvPicPr>
            <a:picLocks noChangeAspect="1" noChangeArrowheads="1"/>
          </p:cNvPicPr>
          <p:nvPr/>
        </p:nvPicPr>
        <p:blipFill>
          <a:blip r:embed="rId4">
            <a:clrChange>
              <a:clrFrom>
                <a:srgbClr val="7B8AA5"/>
              </a:clrFrom>
              <a:clrTo>
                <a:srgbClr val="7B8AA5">
                  <a:alpha val="0"/>
                </a:srgbClr>
              </a:clrTo>
            </a:clrChange>
            <a:extLst>
              <a:ext uri="{28A0092B-C50C-407E-A947-70E740481C1C}">
                <a14:useLocalDpi xmlns:a14="http://schemas.microsoft.com/office/drawing/2010/main" val="0"/>
              </a:ext>
            </a:extLst>
          </a:blip>
          <a:srcRect t="74924"/>
          <a:stretch>
            <a:fillRect/>
          </a:stretch>
        </p:blipFill>
        <p:spPr bwMode="auto">
          <a:xfrm>
            <a:off x="747713" y="3824288"/>
            <a:ext cx="5905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136" name="Picture 9"/>
          <p:cNvPicPr>
            <a:picLocks noChangeAspect="1" noChangeArrowheads="1"/>
          </p:cNvPicPr>
          <p:nvPr/>
        </p:nvPicPr>
        <p:blipFill>
          <a:blip r:embed="rId4">
            <a:clrChange>
              <a:clrFrom>
                <a:srgbClr val="7B8AA5"/>
              </a:clrFrom>
              <a:clrTo>
                <a:srgbClr val="7B8AA5">
                  <a:alpha val="0"/>
                </a:srgbClr>
              </a:clrTo>
            </a:clrChange>
            <a:extLst>
              <a:ext uri="{28A0092B-C50C-407E-A947-70E740481C1C}">
                <a14:useLocalDpi xmlns:a14="http://schemas.microsoft.com/office/drawing/2010/main" val="0"/>
              </a:ext>
            </a:extLst>
          </a:blip>
          <a:srcRect t="51071" b="23853"/>
          <a:stretch>
            <a:fillRect/>
          </a:stretch>
        </p:blipFill>
        <p:spPr bwMode="auto">
          <a:xfrm>
            <a:off x="722313" y="3309938"/>
            <a:ext cx="5905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137" name="Picture 10"/>
          <p:cNvPicPr>
            <a:picLocks noChangeAspect="1" noChangeArrowheads="1"/>
          </p:cNvPicPr>
          <p:nvPr/>
        </p:nvPicPr>
        <p:blipFill>
          <a:blip r:embed="rId5">
            <a:clrChange>
              <a:clrFrom>
                <a:srgbClr val="7B8AA5"/>
              </a:clrFrom>
              <a:clrTo>
                <a:srgbClr val="7B8AA5">
                  <a:alpha val="0"/>
                </a:srgbClr>
              </a:clrTo>
            </a:clrChange>
            <a:extLst>
              <a:ext uri="{28A0092B-C50C-407E-A947-70E740481C1C}">
                <a14:useLocalDpi xmlns:a14="http://schemas.microsoft.com/office/drawing/2010/main" val="0"/>
              </a:ext>
            </a:extLst>
          </a:blip>
          <a:srcRect b="74214"/>
          <a:stretch>
            <a:fillRect/>
          </a:stretch>
        </p:blipFill>
        <p:spPr bwMode="auto">
          <a:xfrm>
            <a:off x="711200" y="4303713"/>
            <a:ext cx="628650" cy="5207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138" name="Picture 11"/>
          <p:cNvPicPr>
            <a:picLocks noChangeAspect="1" noChangeArrowheads="1"/>
          </p:cNvPicPr>
          <p:nvPr/>
        </p:nvPicPr>
        <p:blipFill>
          <a:blip r:embed="rId6">
            <a:clrChange>
              <a:clrFrom>
                <a:srgbClr val="7B8AA5"/>
              </a:clrFrom>
              <a:clrTo>
                <a:srgbClr val="7B8AA5">
                  <a:alpha val="0"/>
                </a:srgbClr>
              </a:clrTo>
            </a:clrChange>
            <a:extLst>
              <a:ext uri="{28A0092B-C50C-407E-A947-70E740481C1C}">
                <a14:useLocalDpi xmlns:a14="http://schemas.microsoft.com/office/drawing/2010/main" val="0"/>
              </a:ext>
            </a:extLst>
          </a:blip>
          <a:srcRect t="25157" b="49371"/>
          <a:stretch>
            <a:fillRect/>
          </a:stretch>
        </p:blipFill>
        <p:spPr bwMode="auto">
          <a:xfrm>
            <a:off x="685800" y="4827588"/>
            <a:ext cx="628650" cy="5143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139" name="Picture 12"/>
          <p:cNvPicPr>
            <a:picLocks noChangeAspect="1" noChangeArrowheads="1"/>
          </p:cNvPicPr>
          <p:nvPr/>
        </p:nvPicPr>
        <p:blipFill>
          <a:blip r:embed="rId6">
            <a:clrChange>
              <a:clrFrom>
                <a:srgbClr val="7B8AA5"/>
              </a:clrFrom>
              <a:clrTo>
                <a:srgbClr val="7B8AA5">
                  <a:alpha val="0"/>
                </a:srgbClr>
              </a:clrTo>
            </a:clrChange>
            <a:extLst>
              <a:ext uri="{28A0092B-C50C-407E-A947-70E740481C1C}">
                <a14:useLocalDpi xmlns:a14="http://schemas.microsoft.com/office/drawing/2010/main" val="0"/>
              </a:ext>
            </a:extLst>
          </a:blip>
          <a:srcRect t="49763" b="24529"/>
          <a:stretch>
            <a:fillRect/>
          </a:stretch>
        </p:blipFill>
        <p:spPr bwMode="auto">
          <a:xfrm>
            <a:off x="4876800" y="2297113"/>
            <a:ext cx="628650" cy="5191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140" name="Picture 13"/>
          <p:cNvPicPr>
            <a:picLocks noChangeAspect="1" noChangeArrowheads="1"/>
          </p:cNvPicPr>
          <p:nvPr/>
        </p:nvPicPr>
        <p:blipFill>
          <a:blip r:embed="rId6">
            <a:clrChange>
              <a:clrFrom>
                <a:srgbClr val="7B8AA5"/>
              </a:clrFrom>
              <a:clrTo>
                <a:srgbClr val="7B8AA5">
                  <a:alpha val="0"/>
                </a:srgbClr>
              </a:clrTo>
            </a:clrChange>
            <a:extLst>
              <a:ext uri="{28A0092B-C50C-407E-A947-70E740481C1C}">
                <a14:useLocalDpi xmlns:a14="http://schemas.microsoft.com/office/drawing/2010/main" val="0"/>
              </a:ext>
            </a:extLst>
          </a:blip>
          <a:srcRect t="75000"/>
          <a:stretch>
            <a:fillRect/>
          </a:stretch>
        </p:blipFill>
        <p:spPr bwMode="auto">
          <a:xfrm>
            <a:off x="4889500" y="2825750"/>
            <a:ext cx="62865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141" name="Picture 14"/>
          <p:cNvPicPr>
            <a:picLocks noChangeAspect="1" noChangeArrowheads="1"/>
          </p:cNvPicPr>
          <p:nvPr/>
        </p:nvPicPr>
        <p:blipFill>
          <a:blip r:embed="rId7">
            <a:clrChange>
              <a:clrFrom>
                <a:srgbClr val="7B8AA5"/>
              </a:clrFrom>
              <a:clrTo>
                <a:srgbClr val="7B8AA5">
                  <a:alpha val="0"/>
                </a:srgbClr>
              </a:clrTo>
            </a:clrChange>
            <a:extLst>
              <a:ext uri="{28A0092B-C50C-407E-A947-70E740481C1C}">
                <a14:useLocalDpi xmlns:a14="http://schemas.microsoft.com/office/drawing/2010/main" val="0"/>
              </a:ext>
            </a:extLst>
          </a:blip>
          <a:srcRect b="75909"/>
          <a:stretch>
            <a:fillRect/>
          </a:stretch>
        </p:blipFill>
        <p:spPr bwMode="auto">
          <a:xfrm>
            <a:off x="4876800" y="3343275"/>
            <a:ext cx="609600" cy="5048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142" name="Picture 15"/>
          <p:cNvPicPr>
            <a:picLocks noChangeAspect="1" noChangeArrowheads="1"/>
          </p:cNvPicPr>
          <p:nvPr/>
        </p:nvPicPr>
        <p:blipFill>
          <a:blip r:embed="rId8">
            <a:clrChange>
              <a:clrFrom>
                <a:srgbClr val="7B8AA5"/>
              </a:clrFrom>
              <a:clrTo>
                <a:srgbClr val="7B8AA5">
                  <a:alpha val="0"/>
                </a:srgbClr>
              </a:clrTo>
            </a:clrChange>
            <a:extLst>
              <a:ext uri="{28A0092B-C50C-407E-A947-70E740481C1C}">
                <a14:useLocalDpi xmlns:a14="http://schemas.microsoft.com/office/drawing/2010/main" val="0"/>
              </a:ext>
            </a:extLst>
          </a:blip>
          <a:srcRect t="47501" b="27727"/>
          <a:stretch>
            <a:fillRect/>
          </a:stretch>
        </p:blipFill>
        <p:spPr bwMode="auto">
          <a:xfrm>
            <a:off x="4876800" y="4352925"/>
            <a:ext cx="609600" cy="5191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143" name="Picture 16"/>
          <p:cNvPicPr>
            <a:picLocks noChangeAspect="1" noChangeArrowheads="1"/>
          </p:cNvPicPr>
          <p:nvPr/>
        </p:nvPicPr>
        <p:blipFill>
          <a:blip r:embed="rId8">
            <a:clrChange>
              <a:clrFrom>
                <a:srgbClr val="7B8AA5"/>
              </a:clrFrom>
              <a:clrTo>
                <a:srgbClr val="7B8AA5">
                  <a:alpha val="0"/>
                </a:srgbClr>
              </a:clrTo>
            </a:clrChange>
            <a:extLst>
              <a:ext uri="{28A0092B-C50C-407E-A947-70E740481C1C}">
                <a14:useLocalDpi xmlns:a14="http://schemas.microsoft.com/office/drawing/2010/main" val="0"/>
              </a:ext>
            </a:extLst>
          </a:blip>
          <a:srcRect t="23863" b="52272"/>
          <a:stretch>
            <a:fillRect/>
          </a:stretch>
        </p:blipFill>
        <p:spPr bwMode="auto">
          <a:xfrm>
            <a:off x="4895850" y="3843338"/>
            <a:ext cx="609600" cy="5000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pic>
        <p:nvPicPr>
          <p:cNvPr id="48144" name="Picture 17"/>
          <p:cNvPicPr>
            <a:picLocks noChangeAspect="1" noChangeArrowheads="1"/>
          </p:cNvPicPr>
          <p:nvPr/>
        </p:nvPicPr>
        <p:blipFill>
          <a:blip r:embed="rId8">
            <a:clrChange>
              <a:clrFrom>
                <a:srgbClr val="7B8AA5"/>
              </a:clrFrom>
              <a:clrTo>
                <a:srgbClr val="7B8AA5">
                  <a:alpha val="0"/>
                </a:srgbClr>
              </a:clrTo>
            </a:clrChange>
            <a:extLst>
              <a:ext uri="{28A0092B-C50C-407E-A947-70E740481C1C}">
                <a14:useLocalDpi xmlns:a14="http://schemas.microsoft.com/office/drawing/2010/main" val="0"/>
              </a:ext>
            </a:extLst>
          </a:blip>
          <a:srcRect t="71591"/>
          <a:stretch>
            <a:fillRect/>
          </a:stretch>
        </p:blipFill>
        <p:spPr bwMode="auto">
          <a:xfrm>
            <a:off x="4883150" y="4814888"/>
            <a:ext cx="609600" cy="5953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nvGrpSpPr>
          <p:cNvPr id="48145" name="Group 24"/>
          <p:cNvGrpSpPr>
            <a:grpSpLocks/>
          </p:cNvGrpSpPr>
          <p:nvPr/>
        </p:nvGrpSpPr>
        <p:grpSpPr bwMode="auto">
          <a:xfrm>
            <a:off x="4929188" y="5318125"/>
            <a:ext cx="503237" cy="487363"/>
            <a:chOff x="3114" y="3350"/>
            <a:chExt cx="317" cy="307"/>
          </a:xfrm>
        </p:grpSpPr>
        <p:sp>
          <p:nvSpPr>
            <p:cNvPr id="48147" name="Rectangle 19"/>
            <p:cNvSpPr>
              <a:spLocks noChangeArrowheads="1"/>
            </p:cNvSpPr>
            <p:nvPr/>
          </p:nvSpPr>
          <p:spPr bwMode="auto">
            <a:xfrm>
              <a:off x="3213" y="3456"/>
              <a:ext cx="124" cy="129"/>
            </a:xfrm>
            <a:prstGeom prst="rect">
              <a:avLst/>
            </a:prstGeom>
            <a:solidFill>
              <a:schemeClr val="bg1"/>
            </a:solidFill>
            <a:ln w="12700">
              <a:solidFill>
                <a:schemeClr val="tx1"/>
              </a:solidFill>
              <a:miter lim="800000"/>
              <a:headEnd type="none" w="sm" len="sm"/>
              <a:tailEnd type="none" w="sm" len="sm"/>
            </a:ln>
          </p:spPr>
          <p:txBody>
            <a:bodyPr wrap="none" anchor="ctr"/>
            <a:lstStyle/>
            <a:p>
              <a:pPr defTabSz="914400"/>
              <a:endParaRPr lang="en-US" sz="2400">
                <a:latin typeface="Times New Roman" pitchFamily="18" charset="0"/>
              </a:endParaRPr>
            </a:p>
          </p:txBody>
        </p:sp>
        <p:pic>
          <p:nvPicPr>
            <p:cNvPr id="48148" name="Picture 20"/>
            <p:cNvPicPr>
              <a:picLocks noChangeAspect="1" noChangeArrowheads="1"/>
            </p:cNvPicPr>
            <p:nvPr/>
          </p:nvPicPr>
          <p:blipFill>
            <a:blip r:embed="rId9">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114" y="3350"/>
              <a:ext cx="317" cy="3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grpSp>
      <p:sp>
        <p:nvSpPr>
          <p:cNvPr id="48146" name="Rectangle 20"/>
          <p:cNvSpPr>
            <a:spLocks noChangeArrowheads="1"/>
          </p:cNvSpPr>
          <p:nvPr/>
        </p:nvSpPr>
        <p:spPr bwMode="auto">
          <a:xfrm>
            <a:off x="457200" y="333375"/>
            <a:ext cx="8458200" cy="711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nchor="b"/>
          <a:lstStyle/>
          <a:p>
            <a:pPr eaLnBrk="0" hangingPunct="0"/>
            <a:r>
              <a:rPr lang="en-US" sz="3600" b="1">
                <a:solidFill>
                  <a:srgbClr val="960000"/>
                </a:solidFill>
                <a:latin typeface="Calibri" pitchFamily="34" charset="0"/>
              </a:rPr>
              <a:t>Pattern Groups</a:t>
            </a:r>
          </a:p>
        </p:txBody>
      </p:sp>
    </p:spTree>
  </p:cSld>
  <p:clrMapOvr>
    <a:masterClrMapping/>
  </p:clrMapOvr>
  <p:transition>
    <p:dissolv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154" name="Title 1"/>
          <p:cNvSpPr>
            <a:spLocks noGrp="1"/>
          </p:cNvSpPr>
          <p:nvPr>
            <p:ph type="title"/>
          </p:nvPr>
        </p:nvSpPr>
        <p:spPr/>
        <p:txBody>
          <a:bodyPr/>
          <a:lstStyle/>
          <a:p>
            <a:r>
              <a:rPr lang="en-US" smtClean="0"/>
              <a:t>Example Patterns</a:t>
            </a:r>
          </a:p>
        </p:txBody>
      </p:sp>
      <p:sp>
        <p:nvSpPr>
          <p:cNvPr id="49155" name="Content Placeholder 2"/>
          <p:cNvSpPr>
            <a:spLocks noGrp="1"/>
          </p:cNvSpPr>
          <p:nvPr>
            <p:ph idx="1"/>
          </p:nvPr>
        </p:nvSpPr>
        <p:spPr/>
        <p:txBody>
          <a:bodyPr/>
          <a:lstStyle/>
          <a:p>
            <a:endParaRPr lang="en-US" smtClean="0"/>
          </a:p>
        </p:txBody>
      </p:sp>
      <p:pic>
        <p:nvPicPr>
          <p:cNvPr id="4915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30275"/>
            <a:ext cx="5257800" cy="59277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915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648200" y="941388"/>
            <a:ext cx="4495800" cy="59166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178" name="Title 1"/>
          <p:cNvSpPr>
            <a:spLocks noGrp="1"/>
          </p:cNvSpPr>
          <p:nvPr>
            <p:ph type="title"/>
          </p:nvPr>
        </p:nvSpPr>
        <p:spPr/>
        <p:txBody>
          <a:bodyPr/>
          <a:lstStyle/>
          <a:p>
            <a:r>
              <a:rPr lang="en-US" smtClean="0"/>
              <a:t>Format of Web Design Patterns</a:t>
            </a:r>
            <a:br>
              <a:rPr lang="en-US" smtClean="0"/>
            </a:br>
            <a:endParaRPr lang="en-US" smtClean="0"/>
          </a:p>
        </p:txBody>
      </p:sp>
      <p:sp>
        <p:nvSpPr>
          <p:cNvPr id="50179" name="Content Placeholder 2"/>
          <p:cNvSpPr>
            <a:spLocks noGrp="1"/>
          </p:cNvSpPr>
          <p:nvPr>
            <p:ph idx="1"/>
          </p:nvPr>
        </p:nvSpPr>
        <p:spPr/>
        <p:txBody>
          <a:bodyPr/>
          <a:lstStyle/>
          <a:p>
            <a:r>
              <a:rPr lang="en-US" smtClean="0"/>
              <a:t>Pattern Name and Number</a:t>
            </a:r>
          </a:p>
          <a:p>
            <a:r>
              <a:rPr lang="en-US" smtClean="0"/>
              <a:t>Exemplar</a:t>
            </a:r>
          </a:p>
          <a:p>
            <a:r>
              <a:rPr lang="en-US" smtClean="0"/>
              <a:t>Background</a:t>
            </a:r>
          </a:p>
          <a:p>
            <a:r>
              <a:rPr lang="en-US" smtClean="0"/>
              <a:t>Problem</a:t>
            </a:r>
          </a:p>
          <a:p>
            <a:r>
              <a:rPr lang="en-US" smtClean="0"/>
              <a:t>Forces</a:t>
            </a:r>
          </a:p>
          <a:p>
            <a:r>
              <a:rPr lang="en-US" smtClean="0"/>
              <a:t>Solution</a:t>
            </a:r>
          </a:p>
          <a:p>
            <a:r>
              <a:rPr lang="en-US" smtClean="0"/>
              <a:t>Solution Diagram</a:t>
            </a:r>
          </a:p>
          <a:p>
            <a:r>
              <a:rPr lang="en-US" smtClean="0"/>
              <a:t>Related Patterns</a:t>
            </a:r>
          </a:p>
          <a:p>
            <a:endParaRPr lang="en-US" smtClean="0"/>
          </a:p>
        </p:txBody>
      </p:sp>
    </p:spTree>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0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0"/>
            <a:ext cx="5529263" cy="6858000"/>
          </a:xfrm>
          <a:prstGeom prst="rect">
            <a:avLst/>
          </a:prstGeom>
          <a:noFill/>
          <a:ln w="9525" algn="ctr">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1203" name="Picture 3"/>
          <p:cNvPicPr>
            <a:picLocks noChangeAspect="1" noChangeArrowheads="1"/>
          </p:cNvPicPr>
          <p:nvPr/>
        </p:nvPicPr>
        <p:blipFill>
          <a:blip r:embed="rId4">
            <a:extLst>
              <a:ext uri="{28A0092B-C50C-407E-A947-70E740481C1C}">
                <a14:useLocalDpi xmlns:a14="http://schemas.microsoft.com/office/drawing/2010/main" val="0"/>
              </a:ext>
            </a:extLst>
          </a:blip>
          <a:srcRect l="14183"/>
          <a:stretch>
            <a:fillRect/>
          </a:stretch>
        </p:blipFill>
        <p:spPr bwMode="auto">
          <a:xfrm>
            <a:off x="4600575" y="0"/>
            <a:ext cx="4745038" cy="68659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grpSp>
        <p:nvGrpSpPr>
          <p:cNvPr id="2" name="Group 4"/>
          <p:cNvGrpSpPr>
            <a:grpSpLocks/>
          </p:cNvGrpSpPr>
          <p:nvPr/>
        </p:nvGrpSpPr>
        <p:grpSpPr bwMode="auto">
          <a:xfrm>
            <a:off x="1447800" y="152400"/>
            <a:ext cx="6477000" cy="581025"/>
            <a:chOff x="912" y="96"/>
            <a:chExt cx="4080" cy="366"/>
          </a:xfrm>
        </p:grpSpPr>
        <p:sp>
          <p:nvSpPr>
            <p:cNvPr id="51217" name="Rectangle 5"/>
            <p:cNvSpPr>
              <a:spLocks noChangeArrowheads="1"/>
            </p:cNvSpPr>
            <p:nvPr/>
          </p:nvSpPr>
          <p:spPr bwMode="auto">
            <a:xfrm>
              <a:off x="1359" y="96"/>
              <a:ext cx="2961" cy="366"/>
            </a:xfrm>
            <a:prstGeom prst="rect">
              <a:avLst/>
            </a:prstGeom>
            <a:solidFill>
              <a:srgbClr val="FFFF99"/>
            </a:solidFill>
            <a:ln w="12700">
              <a:solidFill>
                <a:srgbClr val="000000"/>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cs typeface="Times New Roman" pitchFamily="18" charset="0"/>
                </a:rPr>
                <a:t>Pattern Name and Number</a:t>
              </a:r>
              <a:endParaRPr lang="en-US" sz="2400" b="1">
                <a:solidFill>
                  <a:srgbClr val="000000"/>
                </a:solidFill>
                <a:cs typeface="Times New Roman" pitchFamily="18" charset="0"/>
              </a:endParaRPr>
            </a:p>
          </p:txBody>
        </p:sp>
        <p:sp>
          <p:nvSpPr>
            <p:cNvPr id="51218" name="Line 6"/>
            <p:cNvSpPr>
              <a:spLocks noChangeShapeType="1"/>
            </p:cNvSpPr>
            <p:nvPr/>
          </p:nvSpPr>
          <p:spPr bwMode="auto">
            <a:xfrm>
              <a:off x="4368" y="288"/>
              <a:ext cx="624" cy="0"/>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51219" name="Line 7"/>
            <p:cNvSpPr>
              <a:spLocks noChangeShapeType="1"/>
            </p:cNvSpPr>
            <p:nvPr/>
          </p:nvSpPr>
          <p:spPr bwMode="auto">
            <a:xfrm flipH="1">
              <a:off x="912" y="240"/>
              <a:ext cx="384" cy="192"/>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grpSp>
        <p:nvGrpSpPr>
          <p:cNvPr id="3" name="Group 8"/>
          <p:cNvGrpSpPr>
            <a:grpSpLocks/>
          </p:cNvGrpSpPr>
          <p:nvPr/>
        </p:nvGrpSpPr>
        <p:grpSpPr bwMode="auto">
          <a:xfrm>
            <a:off x="4495800" y="1371600"/>
            <a:ext cx="2490788" cy="609600"/>
            <a:chOff x="2832" y="864"/>
            <a:chExt cx="1569" cy="384"/>
          </a:xfrm>
        </p:grpSpPr>
        <p:sp>
          <p:nvSpPr>
            <p:cNvPr id="51215" name="Rectangle 9"/>
            <p:cNvSpPr>
              <a:spLocks noChangeArrowheads="1"/>
            </p:cNvSpPr>
            <p:nvPr/>
          </p:nvSpPr>
          <p:spPr bwMode="auto">
            <a:xfrm>
              <a:off x="3264" y="864"/>
              <a:ext cx="1137" cy="366"/>
            </a:xfrm>
            <a:prstGeom prst="rect">
              <a:avLst/>
            </a:prstGeom>
            <a:solidFill>
              <a:srgbClr val="FFFF99"/>
            </a:solidFill>
            <a:ln w="12700">
              <a:solidFill>
                <a:srgbClr val="000000"/>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cs typeface="Times New Roman" pitchFamily="18" charset="0"/>
                </a:rPr>
                <a:t>Exemplar</a:t>
              </a:r>
              <a:endParaRPr lang="en-US" sz="2400" b="1">
                <a:solidFill>
                  <a:srgbClr val="000000"/>
                </a:solidFill>
                <a:cs typeface="Times New Roman" pitchFamily="18" charset="0"/>
              </a:endParaRPr>
            </a:p>
          </p:txBody>
        </p:sp>
        <p:sp>
          <p:nvSpPr>
            <p:cNvPr id="51216" name="Line 10"/>
            <p:cNvSpPr>
              <a:spLocks noChangeShapeType="1"/>
            </p:cNvSpPr>
            <p:nvPr/>
          </p:nvSpPr>
          <p:spPr bwMode="auto">
            <a:xfrm flipH="1">
              <a:off x="2832" y="1056"/>
              <a:ext cx="384" cy="192"/>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grpSp>
        <p:nvGrpSpPr>
          <p:cNvPr id="4" name="Group 11"/>
          <p:cNvGrpSpPr>
            <a:grpSpLocks/>
          </p:cNvGrpSpPr>
          <p:nvPr/>
        </p:nvGrpSpPr>
        <p:grpSpPr bwMode="auto">
          <a:xfrm>
            <a:off x="3429000" y="3810000"/>
            <a:ext cx="3200400" cy="609600"/>
            <a:chOff x="2832" y="864"/>
            <a:chExt cx="1569" cy="384"/>
          </a:xfrm>
        </p:grpSpPr>
        <p:sp>
          <p:nvSpPr>
            <p:cNvPr id="51213" name="Rectangle 12"/>
            <p:cNvSpPr>
              <a:spLocks noChangeArrowheads="1"/>
            </p:cNvSpPr>
            <p:nvPr/>
          </p:nvSpPr>
          <p:spPr bwMode="auto">
            <a:xfrm>
              <a:off x="3264" y="864"/>
              <a:ext cx="1137" cy="366"/>
            </a:xfrm>
            <a:prstGeom prst="rect">
              <a:avLst/>
            </a:prstGeom>
            <a:solidFill>
              <a:srgbClr val="FFFF99"/>
            </a:solidFill>
            <a:ln w="12700">
              <a:solidFill>
                <a:srgbClr val="000000"/>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cs typeface="Times New Roman" pitchFamily="18" charset="0"/>
                </a:rPr>
                <a:t>Background</a:t>
              </a:r>
              <a:endParaRPr lang="en-US" sz="2400" b="1">
                <a:solidFill>
                  <a:srgbClr val="000000"/>
                </a:solidFill>
                <a:cs typeface="Times New Roman" pitchFamily="18" charset="0"/>
              </a:endParaRPr>
            </a:p>
          </p:txBody>
        </p:sp>
        <p:sp>
          <p:nvSpPr>
            <p:cNvPr id="51214" name="Line 13"/>
            <p:cNvSpPr>
              <a:spLocks noChangeShapeType="1"/>
            </p:cNvSpPr>
            <p:nvPr/>
          </p:nvSpPr>
          <p:spPr bwMode="auto">
            <a:xfrm flipH="1">
              <a:off x="2832" y="1056"/>
              <a:ext cx="384" cy="192"/>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grpSp>
        <p:nvGrpSpPr>
          <p:cNvPr id="5" name="Group 14"/>
          <p:cNvGrpSpPr>
            <a:grpSpLocks/>
          </p:cNvGrpSpPr>
          <p:nvPr/>
        </p:nvGrpSpPr>
        <p:grpSpPr bwMode="auto">
          <a:xfrm>
            <a:off x="3429000" y="4724400"/>
            <a:ext cx="3200400" cy="990600"/>
            <a:chOff x="2160" y="2976"/>
            <a:chExt cx="2016" cy="624"/>
          </a:xfrm>
        </p:grpSpPr>
        <p:sp>
          <p:nvSpPr>
            <p:cNvPr id="51211" name="Rectangle 15"/>
            <p:cNvSpPr>
              <a:spLocks noChangeArrowheads="1"/>
            </p:cNvSpPr>
            <p:nvPr/>
          </p:nvSpPr>
          <p:spPr bwMode="auto">
            <a:xfrm>
              <a:off x="2715" y="2976"/>
              <a:ext cx="1461" cy="624"/>
            </a:xfrm>
            <a:prstGeom prst="rect">
              <a:avLst/>
            </a:prstGeom>
            <a:solidFill>
              <a:srgbClr val="FFFF99"/>
            </a:solidFill>
            <a:ln w="12700">
              <a:solidFill>
                <a:srgbClr val="000000"/>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cs typeface="Times New Roman" pitchFamily="18" charset="0"/>
                </a:rPr>
                <a:t>Problem Statement</a:t>
              </a:r>
              <a:endParaRPr lang="en-US" sz="2400" b="1">
                <a:solidFill>
                  <a:srgbClr val="000000"/>
                </a:solidFill>
                <a:cs typeface="Times New Roman" pitchFamily="18" charset="0"/>
              </a:endParaRPr>
            </a:p>
          </p:txBody>
        </p:sp>
        <p:sp>
          <p:nvSpPr>
            <p:cNvPr id="51212" name="Line 16"/>
            <p:cNvSpPr>
              <a:spLocks noChangeShapeType="1"/>
            </p:cNvSpPr>
            <p:nvPr/>
          </p:nvSpPr>
          <p:spPr bwMode="auto">
            <a:xfrm flipH="1">
              <a:off x="2160" y="3168"/>
              <a:ext cx="493" cy="192"/>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grpSp>
        <p:nvGrpSpPr>
          <p:cNvPr id="6" name="Group 17"/>
          <p:cNvGrpSpPr>
            <a:grpSpLocks/>
          </p:cNvGrpSpPr>
          <p:nvPr/>
        </p:nvGrpSpPr>
        <p:grpSpPr bwMode="auto">
          <a:xfrm>
            <a:off x="6577013" y="2514600"/>
            <a:ext cx="2490787" cy="1066800"/>
            <a:chOff x="4191" y="1584"/>
            <a:chExt cx="1569" cy="672"/>
          </a:xfrm>
        </p:grpSpPr>
        <p:sp>
          <p:nvSpPr>
            <p:cNvPr id="51209" name="Rectangle 18"/>
            <p:cNvSpPr>
              <a:spLocks noChangeArrowheads="1"/>
            </p:cNvSpPr>
            <p:nvPr/>
          </p:nvSpPr>
          <p:spPr bwMode="auto">
            <a:xfrm>
              <a:off x="4623" y="1584"/>
              <a:ext cx="1137" cy="672"/>
            </a:xfrm>
            <a:prstGeom prst="rect">
              <a:avLst/>
            </a:prstGeom>
            <a:solidFill>
              <a:srgbClr val="FFFF99"/>
            </a:solidFill>
            <a:ln w="12700">
              <a:solidFill>
                <a:srgbClr val="000000"/>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cs typeface="Times New Roman" pitchFamily="18" charset="0"/>
                </a:rPr>
                <a:t>Forces &amp;</a:t>
              </a:r>
            </a:p>
            <a:p>
              <a:pPr marL="233363" indent="-233363" defTabSz="914400">
                <a:spcBef>
                  <a:spcPct val="20000"/>
                </a:spcBef>
              </a:pPr>
              <a:r>
                <a:rPr lang="en-US" sz="2800" b="1">
                  <a:solidFill>
                    <a:srgbClr val="000000"/>
                  </a:solidFill>
                  <a:cs typeface="Times New Roman" pitchFamily="18" charset="0"/>
                </a:rPr>
                <a:t>Solution</a:t>
              </a:r>
              <a:endParaRPr lang="en-US" sz="2400" b="1">
                <a:solidFill>
                  <a:srgbClr val="000000"/>
                </a:solidFill>
                <a:cs typeface="Times New Roman" pitchFamily="18" charset="0"/>
              </a:endParaRPr>
            </a:p>
          </p:txBody>
        </p:sp>
        <p:sp>
          <p:nvSpPr>
            <p:cNvPr id="51210" name="Line 19"/>
            <p:cNvSpPr>
              <a:spLocks noChangeShapeType="1"/>
            </p:cNvSpPr>
            <p:nvPr/>
          </p:nvSpPr>
          <p:spPr bwMode="auto">
            <a:xfrm flipH="1">
              <a:off x="4191" y="1776"/>
              <a:ext cx="384" cy="192"/>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2"/>
                                        </p:tgtEl>
                                        <p:attrNameLst>
                                          <p:attrName>style.visibility</p:attrName>
                                        </p:attrNameLst>
                                      </p:cBhvr>
                                      <p:to>
                                        <p:strVal val="visible"/>
                                      </p:to>
                                    </p:set>
                                    <p:animEffect transition="in" filter="dissolve">
                                      <p:cBhvr>
                                        <p:cTn id="7" dur="500"/>
                                        <p:tgtEl>
                                          <p:spTgt spid="2"/>
                                        </p:tgtEl>
                                      </p:cBhvr>
                                    </p:animEffect>
                                  </p:childTnLst>
                                </p:cTn>
                              </p:par>
                            </p:childTnLst>
                          </p:cTn>
                        </p:par>
                      </p:childTnLst>
                    </p:cTn>
                  </p:par>
                  <p:par>
                    <p:cTn id="8" fill="hold" nodeType="clickPar">
                      <p:stCondLst>
                        <p:cond delay="indefinite"/>
                      </p:stCondLst>
                      <p:childTnLst>
                        <p:par>
                          <p:cTn id="9" fill="hold" nodeType="withGroup">
                            <p:stCondLst>
                              <p:cond delay="0"/>
                            </p:stCondLst>
                            <p:childTnLst>
                              <p:par>
                                <p:cTn id="10" presetID="9" presetClass="entr" presetSubtype="0" fill="hold" nodeType="clickEffect">
                                  <p:stCondLst>
                                    <p:cond delay="0"/>
                                  </p:stCondLst>
                                  <p:childTnLst>
                                    <p:set>
                                      <p:cBhvr>
                                        <p:cTn id="11" dur="1" fill="hold">
                                          <p:stCondLst>
                                            <p:cond delay="0"/>
                                          </p:stCondLst>
                                        </p:cTn>
                                        <p:tgtEl>
                                          <p:spTgt spid="3"/>
                                        </p:tgtEl>
                                        <p:attrNameLst>
                                          <p:attrName>style.visibility</p:attrName>
                                        </p:attrNameLst>
                                      </p:cBhvr>
                                      <p:to>
                                        <p:strVal val="visible"/>
                                      </p:to>
                                    </p:set>
                                    <p:animEffect transition="in" filter="dissolve">
                                      <p:cBhvr>
                                        <p:cTn id="12" dur="500"/>
                                        <p:tgtEl>
                                          <p:spTgt spid="3"/>
                                        </p:tgtEl>
                                      </p:cBhvr>
                                    </p:animEffect>
                                  </p:childTnLst>
                                </p:cTn>
                              </p:par>
                            </p:childTnLst>
                          </p:cTn>
                        </p:par>
                      </p:childTnLst>
                    </p:cTn>
                  </p:par>
                  <p:par>
                    <p:cTn id="13" fill="hold" nodeType="clickPar">
                      <p:stCondLst>
                        <p:cond delay="indefinite"/>
                      </p:stCondLst>
                      <p:childTnLst>
                        <p:par>
                          <p:cTn id="14" fill="hold" nodeType="withGroup">
                            <p:stCondLst>
                              <p:cond delay="0"/>
                            </p:stCondLst>
                            <p:childTnLst>
                              <p:par>
                                <p:cTn id="15" presetID="9" presetClass="entr" presetSubtype="0" fill="hold" nodeType="clickEffect">
                                  <p:stCondLst>
                                    <p:cond delay="0"/>
                                  </p:stCondLst>
                                  <p:childTnLst>
                                    <p:set>
                                      <p:cBhvr>
                                        <p:cTn id="16" dur="1" fill="hold">
                                          <p:stCondLst>
                                            <p:cond delay="0"/>
                                          </p:stCondLst>
                                        </p:cTn>
                                        <p:tgtEl>
                                          <p:spTgt spid="4"/>
                                        </p:tgtEl>
                                        <p:attrNameLst>
                                          <p:attrName>style.visibility</p:attrName>
                                        </p:attrNameLst>
                                      </p:cBhvr>
                                      <p:to>
                                        <p:strVal val="visible"/>
                                      </p:to>
                                    </p:set>
                                    <p:animEffect transition="in" filter="dissolve">
                                      <p:cBhvr>
                                        <p:cTn id="17" dur="500"/>
                                        <p:tgtEl>
                                          <p:spTgt spid="4"/>
                                        </p:tgtEl>
                                      </p:cBhvr>
                                    </p:animEffect>
                                  </p:childTnLst>
                                </p:cTn>
                              </p:par>
                            </p:childTnLst>
                          </p:cTn>
                        </p:par>
                      </p:childTnLst>
                    </p:cTn>
                  </p:par>
                  <p:par>
                    <p:cTn id="18" fill="hold" nodeType="clickPar">
                      <p:stCondLst>
                        <p:cond delay="indefinite"/>
                      </p:stCondLst>
                      <p:childTnLst>
                        <p:par>
                          <p:cTn id="19" fill="hold" nodeType="withGroup">
                            <p:stCondLst>
                              <p:cond delay="0"/>
                            </p:stCondLst>
                            <p:childTnLst>
                              <p:par>
                                <p:cTn id="20" presetID="9" presetClass="entr" presetSubtype="0" fill="hold" nodeType="clickEffect">
                                  <p:stCondLst>
                                    <p:cond delay="0"/>
                                  </p:stCondLst>
                                  <p:childTnLst>
                                    <p:set>
                                      <p:cBhvr>
                                        <p:cTn id="21" dur="1" fill="hold">
                                          <p:stCondLst>
                                            <p:cond delay="0"/>
                                          </p:stCondLst>
                                        </p:cTn>
                                        <p:tgtEl>
                                          <p:spTgt spid="5"/>
                                        </p:tgtEl>
                                        <p:attrNameLst>
                                          <p:attrName>style.visibility</p:attrName>
                                        </p:attrNameLst>
                                      </p:cBhvr>
                                      <p:to>
                                        <p:strVal val="visible"/>
                                      </p:to>
                                    </p:set>
                                    <p:animEffect transition="in" filter="dissolve">
                                      <p:cBhvr>
                                        <p:cTn id="22" dur="500"/>
                                        <p:tgtEl>
                                          <p:spTgt spid="5"/>
                                        </p:tgtEl>
                                      </p:cBhvr>
                                    </p:animEffect>
                                  </p:childTnLst>
                                </p:cTn>
                              </p:par>
                            </p:childTnLst>
                          </p:cTn>
                        </p:par>
                      </p:childTnLst>
                    </p:cTn>
                  </p:par>
                  <p:par>
                    <p:cTn id="23" fill="hold" nodeType="clickPar">
                      <p:stCondLst>
                        <p:cond delay="indefinite"/>
                      </p:stCondLst>
                      <p:childTnLst>
                        <p:par>
                          <p:cTn id="24" fill="hold" nodeType="withGroup">
                            <p:stCondLst>
                              <p:cond delay="0"/>
                            </p:stCondLst>
                            <p:childTnLst>
                              <p:par>
                                <p:cTn id="25" presetID="9"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animEffect transition="in" filter="dissolve">
                                      <p:cBhvr>
                                        <p:cTn id="27" dur="500"/>
                                        <p:tgtEl>
                                          <p:spTgt spid="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22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0025" y="0"/>
            <a:ext cx="55292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pic>
        <p:nvPicPr>
          <p:cNvPr id="52227" name="Picture 3"/>
          <p:cNvPicPr>
            <a:picLocks noChangeAspect="1" noChangeArrowheads="1"/>
          </p:cNvPicPr>
          <p:nvPr/>
        </p:nvPicPr>
        <p:blipFill>
          <a:blip r:embed="rId4">
            <a:extLst>
              <a:ext uri="{28A0092B-C50C-407E-A947-70E740481C1C}">
                <a14:useLocalDpi xmlns:a14="http://schemas.microsoft.com/office/drawing/2010/main" val="0"/>
              </a:ext>
            </a:extLst>
          </a:blip>
          <a:srcRect l="12737"/>
          <a:stretch>
            <a:fillRect/>
          </a:stretch>
        </p:blipFill>
        <p:spPr bwMode="auto">
          <a:xfrm>
            <a:off x="4524375" y="0"/>
            <a:ext cx="4818063"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lgn="ctr">
                <a:solidFill>
                  <a:srgbClr val="000000"/>
                </a:solidFill>
                <a:miter lim="800000"/>
                <a:headEnd/>
                <a:tailEnd/>
              </a14:hiddenLine>
            </a:ext>
          </a:extLst>
        </p:spPr>
      </p:pic>
      <p:sp>
        <p:nvSpPr>
          <p:cNvPr id="1798148" name="AutoShape 4"/>
          <p:cNvSpPr>
            <a:spLocks noChangeArrowheads="1"/>
          </p:cNvSpPr>
          <p:nvPr/>
        </p:nvSpPr>
        <p:spPr bwMode="auto">
          <a:xfrm>
            <a:off x="3657600" y="1066800"/>
            <a:ext cx="457200" cy="685800"/>
          </a:xfrm>
          <a:prstGeom prst="roundRect">
            <a:avLst>
              <a:gd name="adj" fmla="val 16667"/>
            </a:avLst>
          </a:prstGeom>
          <a:noFill/>
          <a:ln w="50800" algn="ctr">
            <a:solidFill>
              <a:srgbClr val="FF0000"/>
            </a:solidFill>
            <a:round/>
            <a:headEnd/>
            <a:tailEnd/>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sp>
        <p:nvSpPr>
          <p:cNvPr id="1798149" name="Rectangle 5"/>
          <p:cNvSpPr>
            <a:spLocks noChangeArrowheads="1"/>
          </p:cNvSpPr>
          <p:nvPr/>
        </p:nvSpPr>
        <p:spPr bwMode="auto">
          <a:xfrm>
            <a:off x="4495800" y="381000"/>
            <a:ext cx="1981200" cy="581025"/>
          </a:xfrm>
          <a:prstGeom prst="rect">
            <a:avLst/>
          </a:prstGeom>
          <a:solidFill>
            <a:srgbClr val="FFFF99"/>
          </a:solidFill>
          <a:ln w="12700">
            <a:solidFill>
              <a:srgbClr val="000000"/>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cs typeface="Times New Roman" pitchFamily="18" charset="0"/>
              </a:rPr>
              <a:t>Bus Stops</a:t>
            </a:r>
            <a:endParaRPr lang="en-US" sz="2400" b="1">
              <a:solidFill>
                <a:srgbClr val="000000"/>
              </a:solidFill>
              <a:cs typeface="Times New Roman" pitchFamily="18" charset="0"/>
            </a:endParaRPr>
          </a:p>
        </p:txBody>
      </p:sp>
      <p:sp>
        <p:nvSpPr>
          <p:cNvPr id="1798150" name="Line 6"/>
          <p:cNvSpPr>
            <a:spLocks noChangeShapeType="1"/>
          </p:cNvSpPr>
          <p:nvPr/>
        </p:nvSpPr>
        <p:spPr bwMode="auto">
          <a:xfrm flipH="1">
            <a:off x="3810000" y="685800"/>
            <a:ext cx="609600" cy="304800"/>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798151" name="Rectangle 7"/>
          <p:cNvSpPr>
            <a:spLocks noChangeArrowheads="1"/>
          </p:cNvSpPr>
          <p:nvPr/>
        </p:nvSpPr>
        <p:spPr bwMode="auto">
          <a:xfrm>
            <a:off x="7086600" y="609600"/>
            <a:ext cx="1981200" cy="1143000"/>
          </a:xfrm>
          <a:prstGeom prst="rect">
            <a:avLst/>
          </a:prstGeom>
          <a:solidFill>
            <a:srgbClr val="FFFF99"/>
          </a:solidFill>
          <a:ln w="12700">
            <a:solidFill>
              <a:srgbClr val="969696"/>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cs typeface="Times New Roman" pitchFamily="18" charset="0"/>
              </a:rPr>
              <a:t>Solution</a:t>
            </a:r>
          </a:p>
          <a:p>
            <a:pPr marL="233363" indent="-233363" defTabSz="914400">
              <a:spcBef>
                <a:spcPct val="20000"/>
              </a:spcBef>
            </a:pPr>
            <a:r>
              <a:rPr lang="en-US" sz="2800" b="1">
                <a:solidFill>
                  <a:srgbClr val="000000"/>
                </a:solidFill>
                <a:cs typeface="Times New Roman" pitchFamily="18" charset="0"/>
              </a:rPr>
              <a:t>Diagram</a:t>
            </a:r>
            <a:endParaRPr lang="en-US" sz="2400" b="1">
              <a:solidFill>
                <a:srgbClr val="000000"/>
              </a:solidFill>
              <a:cs typeface="Times New Roman" pitchFamily="18" charset="0"/>
            </a:endParaRPr>
          </a:p>
        </p:txBody>
      </p:sp>
      <p:sp>
        <p:nvSpPr>
          <p:cNvPr id="1798152" name="Line 8"/>
          <p:cNvSpPr>
            <a:spLocks noChangeShapeType="1"/>
          </p:cNvSpPr>
          <p:nvPr/>
        </p:nvSpPr>
        <p:spPr bwMode="auto">
          <a:xfrm flipH="1">
            <a:off x="6477000" y="914400"/>
            <a:ext cx="609600" cy="304800"/>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798153" name="Rectangle 9"/>
          <p:cNvSpPr>
            <a:spLocks noChangeArrowheads="1"/>
          </p:cNvSpPr>
          <p:nvPr/>
        </p:nvSpPr>
        <p:spPr bwMode="auto">
          <a:xfrm>
            <a:off x="7086600" y="2057400"/>
            <a:ext cx="1981200" cy="1143000"/>
          </a:xfrm>
          <a:prstGeom prst="rect">
            <a:avLst/>
          </a:prstGeom>
          <a:solidFill>
            <a:srgbClr val="FFFF99"/>
          </a:solidFill>
          <a:ln w="12700">
            <a:solidFill>
              <a:srgbClr val="969696"/>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cs typeface="Times New Roman" pitchFamily="18" charset="0"/>
              </a:rPr>
              <a:t>Related</a:t>
            </a:r>
          </a:p>
          <a:p>
            <a:pPr marL="233363" indent="-233363" defTabSz="914400">
              <a:spcBef>
                <a:spcPct val="20000"/>
              </a:spcBef>
            </a:pPr>
            <a:r>
              <a:rPr lang="en-US" sz="2800" b="1">
                <a:solidFill>
                  <a:srgbClr val="000000"/>
                </a:solidFill>
                <a:cs typeface="Times New Roman" pitchFamily="18" charset="0"/>
              </a:rPr>
              <a:t>Patterns</a:t>
            </a:r>
            <a:endParaRPr lang="en-US" sz="2400" b="1">
              <a:solidFill>
                <a:srgbClr val="000000"/>
              </a:solidFill>
              <a:cs typeface="Times New Roman" pitchFamily="18" charset="0"/>
            </a:endParaRPr>
          </a:p>
        </p:txBody>
      </p:sp>
      <p:sp>
        <p:nvSpPr>
          <p:cNvPr id="1798154" name="Line 10"/>
          <p:cNvSpPr>
            <a:spLocks noChangeShapeType="1"/>
          </p:cNvSpPr>
          <p:nvPr/>
        </p:nvSpPr>
        <p:spPr bwMode="auto">
          <a:xfrm flipH="1">
            <a:off x="6477000" y="2971800"/>
            <a:ext cx="609600" cy="304800"/>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
        <p:nvSpPr>
          <p:cNvPr id="1798155" name="Rectangle 11"/>
          <p:cNvSpPr>
            <a:spLocks noChangeArrowheads="1"/>
          </p:cNvSpPr>
          <p:nvPr/>
        </p:nvSpPr>
        <p:spPr bwMode="auto">
          <a:xfrm>
            <a:off x="2057400" y="3886200"/>
            <a:ext cx="1981200" cy="1143000"/>
          </a:xfrm>
          <a:prstGeom prst="rect">
            <a:avLst/>
          </a:prstGeom>
          <a:solidFill>
            <a:srgbClr val="FFFF99"/>
          </a:solidFill>
          <a:ln w="12700">
            <a:solidFill>
              <a:srgbClr val="969696"/>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cs typeface="Times New Roman" pitchFamily="18" charset="0"/>
              </a:rPr>
              <a:t>Solution</a:t>
            </a:r>
          </a:p>
          <a:p>
            <a:pPr marL="233363" indent="-233363" defTabSz="914400">
              <a:spcBef>
                <a:spcPct val="20000"/>
              </a:spcBef>
            </a:pPr>
            <a:r>
              <a:rPr lang="en-US" sz="2800" b="1">
                <a:solidFill>
                  <a:srgbClr val="000000"/>
                </a:solidFill>
                <a:cs typeface="Times New Roman" pitchFamily="18" charset="0"/>
              </a:rPr>
              <a:t>Summary</a:t>
            </a:r>
            <a:endParaRPr lang="en-US" sz="2400" b="1">
              <a:solidFill>
                <a:srgbClr val="000000"/>
              </a:solidFill>
              <a:cs typeface="Times New Roman" pitchFamily="18" charset="0"/>
            </a:endParaRPr>
          </a:p>
        </p:txBody>
      </p:sp>
      <p:sp>
        <p:nvSpPr>
          <p:cNvPr id="1798156" name="Line 12"/>
          <p:cNvSpPr>
            <a:spLocks noChangeShapeType="1"/>
          </p:cNvSpPr>
          <p:nvPr/>
        </p:nvSpPr>
        <p:spPr bwMode="auto">
          <a:xfrm flipH="1">
            <a:off x="1143000" y="4419600"/>
            <a:ext cx="838200" cy="685800"/>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798148"/>
                                        </p:tgtEl>
                                        <p:attrNameLst>
                                          <p:attrName>style.visibility</p:attrName>
                                        </p:attrNameLst>
                                      </p:cBhvr>
                                      <p:to>
                                        <p:strVal val="visible"/>
                                      </p:to>
                                    </p:set>
                                    <p:animEffect transition="in" filter="dissolve">
                                      <p:cBhvr>
                                        <p:cTn id="7" dur="500"/>
                                        <p:tgtEl>
                                          <p:spTgt spid="1798148"/>
                                        </p:tgtEl>
                                      </p:cBhvr>
                                    </p:animEffect>
                                  </p:childTnLst>
                                </p:cTn>
                              </p:par>
                              <p:par>
                                <p:cTn id="8" presetID="9" presetClass="entr" presetSubtype="0" fill="hold" grpId="0" nodeType="withEffect">
                                  <p:stCondLst>
                                    <p:cond delay="0"/>
                                  </p:stCondLst>
                                  <p:childTnLst>
                                    <p:set>
                                      <p:cBhvr>
                                        <p:cTn id="9" dur="1" fill="hold">
                                          <p:stCondLst>
                                            <p:cond delay="0"/>
                                          </p:stCondLst>
                                        </p:cTn>
                                        <p:tgtEl>
                                          <p:spTgt spid="1798149"/>
                                        </p:tgtEl>
                                        <p:attrNameLst>
                                          <p:attrName>style.visibility</p:attrName>
                                        </p:attrNameLst>
                                      </p:cBhvr>
                                      <p:to>
                                        <p:strVal val="visible"/>
                                      </p:to>
                                    </p:set>
                                    <p:animEffect transition="in" filter="dissolve">
                                      <p:cBhvr>
                                        <p:cTn id="10" dur="500"/>
                                        <p:tgtEl>
                                          <p:spTgt spid="1798149"/>
                                        </p:tgtEl>
                                      </p:cBhvr>
                                    </p:animEffect>
                                  </p:childTnLst>
                                </p:cTn>
                              </p:par>
                              <p:par>
                                <p:cTn id="11" presetID="9" presetClass="entr" presetSubtype="0" fill="hold" grpId="0" nodeType="withEffect">
                                  <p:stCondLst>
                                    <p:cond delay="0"/>
                                  </p:stCondLst>
                                  <p:childTnLst>
                                    <p:set>
                                      <p:cBhvr>
                                        <p:cTn id="12" dur="1" fill="hold">
                                          <p:stCondLst>
                                            <p:cond delay="0"/>
                                          </p:stCondLst>
                                        </p:cTn>
                                        <p:tgtEl>
                                          <p:spTgt spid="1798150"/>
                                        </p:tgtEl>
                                        <p:attrNameLst>
                                          <p:attrName>style.visibility</p:attrName>
                                        </p:attrNameLst>
                                      </p:cBhvr>
                                      <p:to>
                                        <p:strVal val="visible"/>
                                      </p:to>
                                    </p:set>
                                    <p:animEffect transition="in" filter="dissolve">
                                      <p:cBhvr>
                                        <p:cTn id="13" dur="500"/>
                                        <p:tgtEl>
                                          <p:spTgt spid="1798150"/>
                                        </p:tgtEl>
                                      </p:cBhvr>
                                    </p:animEffect>
                                  </p:childTnLst>
                                </p:cTn>
                              </p:par>
                            </p:childTnLst>
                          </p:cTn>
                        </p:par>
                      </p:childTnLst>
                    </p:cTn>
                  </p:par>
                  <p:par>
                    <p:cTn id="14" fill="hold" nodeType="clickPar">
                      <p:stCondLst>
                        <p:cond delay="indefinite"/>
                      </p:stCondLst>
                      <p:childTnLst>
                        <p:par>
                          <p:cTn id="15" fill="hold" nodeType="withGroup">
                            <p:stCondLst>
                              <p:cond delay="0"/>
                            </p:stCondLst>
                            <p:childTnLst>
                              <p:par>
                                <p:cTn id="16" presetID="9" presetClass="entr" presetSubtype="0" fill="hold" grpId="0" nodeType="clickEffect">
                                  <p:stCondLst>
                                    <p:cond delay="0"/>
                                  </p:stCondLst>
                                  <p:childTnLst>
                                    <p:set>
                                      <p:cBhvr>
                                        <p:cTn id="17" dur="1" fill="hold">
                                          <p:stCondLst>
                                            <p:cond delay="0"/>
                                          </p:stCondLst>
                                        </p:cTn>
                                        <p:tgtEl>
                                          <p:spTgt spid="1798156"/>
                                        </p:tgtEl>
                                        <p:attrNameLst>
                                          <p:attrName>style.visibility</p:attrName>
                                        </p:attrNameLst>
                                      </p:cBhvr>
                                      <p:to>
                                        <p:strVal val="visible"/>
                                      </p:to>
                                    </p:set>
                                    <p:animEffect transition="in" filter="dissolve">
                                      <p:cBhvr>
                                        <p:cTn id="18" dur="500"/>
                                        <p:tgtEl>
                                          <p:spTgt spid="1798156"/>
                                        </p:tgtEl>
                                      </p:cBhvr>
                                    </p:animEffect>
                                  </p:childTnLst>
                                </p:cTn>
                              </p:par>
                              <p:par>
                                <p:cTn id="19" presetID="9" presetClass="entr" presetSubtype="0" fill="hold" grpId="0" nodeType="withEffect">
                                  <p:stCondLst>
                                    <p:cond delay="0"/>
                                  </p:stCondLst>
                                  <p:childTnLst>
                                    <p:set>
                                      <p:cBhvr>
                                        <p:cTn id="20" dur="1" fill="hold">
                                          <p:stCondLst>
                                            <p:cond delay="0"/>
                                          </p:stCondLst>
                                        </p:cTn>
                                        <p:tgtEl>
                                          <p:spTgt spid="1798155"/>
                                        </p:tgtEl>
                                        <p:attrNameLst>
                                          <p:attrName>style.visibility</p:attrName>
                                        </p:attrNameLst>
                                      </p:cBhvr>
                                      <p:to>
                                        <p:strVal val="visible"/>
                                      </p:to>
                                    </p:set>
                                    <p:animEffect transition="in" filter="dissolve">
                                      <p:cBhvr>
                                        <p:cTn id="21" dur="500"/>
                                        <p:tgtEl>
                                          <p:spTgt spid="1798155"/>
                                        </p:tgtEl>
                                      </p:cBhvr>
                                    </p:animEffect>
                                  </p:childTnLst>
                                </p:cTn>
                              </p:par>
                            </p:childTnLst>
                          </p:cTn>
                        </p:par>
                      </p:childTnLst>
                    </p:cTn>
                  </p:par>
                  <p:par>
                    <p:cTn id="22" fill="hold" nodeType="clickPar">
                      <p:stCondLst>
                        <p:cond delay="indefinite"/>
                      </p:stCondLst>
                      <p:childTnLst>
                        <p:par>
                          <p:cTn id="23" fill="hold" nodeType="withGroup">
                            <p:stCondLst>
                              <p:cond delay="0"/>
                            </p:stCondLst>
                            <p:childTnLst>
                              <p:par>
                                <p:cTn id="24" presetID="9" presetClass="entr" presetSubtype="0" fill="hold" grpId="0" nodeType="clickEffect">
                                  <p:stCondLst>
                                    <p:cond delay="0"/>
                                  </p:stCondLst>
                                  <p:childTnLst>
                                    <p:set>
                                      <p:cBhvr>
                                        <p:cTn id="25" dur="1" fill="hold">
                                          <p:stCondLst>
                                            <p:cond delay="0"/>
                                          </p:stCondLst>
                                        </p:cTn>
                                        <p:tgtEl>
                                          <p:spTgt spid="1798152"/>
                                        </p:tgtEl>
                                        <p:attrNameLst>
                                          <p:attrName>style.visibility</p:attrName>
                                        </p:attrNameLst>
                                      </p:cBhvr>
                                      <p:to>
                                        <p:strVal val="visible"/>
                                      </p:to>
                                    </p:set>
                                    <p:animEffect transition="in" filter="dissolve">
                                      <p:cBhvr>
                                        <p:cTn id="26" dur="500"/>
                                        <p:tgtEl>
                                          <p:spTgt spid="1798152"/>
                                        </p:tgtEl>
                                      </p:cBhvr>
                                    </p:animEffect>
                                  </p:childTnLst>
                                </p:cTn>
                              </p:par>
                              <p:par>
                                <p:cTn id="27" presetID="9" presetClass="entr" presetSubtype="0" fill="hold" grpId="0" nodeType="withEffect">
                                  <p:stCondLst>
                                    <p:cond delay="0"/>
                                  </p:stCondLst>
                                  <p:childTnLst>
                                    <p:set>
                                      <p:cBhvr>
                                        <p:cTn id="28" dur="1" fill="hold">
                                          <p:stCondLst>
                                            <p:cond delay="0"/>
                                          </p:stCondLst>
                                        </p:cTn>
                                        <p:tgtEl>
                                          <p:spTgt spid="1798151"/>
                                        </p:tgtEl>
                                        <p:attrNameLst>
                                          <p:attrName>style.visibility</p:attrName>
                                        </p:attrNameLst>
                                      </p:cBhvr>
                                      <p:to>
                                        <p:strVal val="visible"/>
                                      </p:to>
                                    </p:set>
                                    <p:animEffect transition="in" filter="dissolve">
                                      <p:cBhvr>
                                        <p:cTn id="29" dur="500"/>
                                        <p:tgtEl>
                                          <p:spTgt spid="1798151"/>
                                        </p:tgtEl>
                                      </p:cBhvr>
                                    </p:animEffect>
                                  </p:childTnLst>
                                </p:cTn>
                              </p:par>
                            </p:childTnLst>
                          </p:cTn>
                        </p:par>
                      </p:childTnLst>
                    </p:cTn>
                  </p:par>
                  <p:par>
                    <p:cTn id="30" fill="hold" nodeType="clickPar">
                      <p:stCondLst>
                        <p:cond delay="indefinite"/>
                      </p:stCondLst>
                      <p:childTnLst>
                        <p:par>
                          <p:cTn id="31" fill="hold" nodeType="withGroup">
                            <p:stCondLst>
                              <p:cond delay="0"/>
                            </p:stCondLst>
                            <p:childTnLst>
                              <p:par>
                                <p:cTn id="32" presetID="9" presetClass="entr" presetSubtype="0" fill="hold" grpId="0" nodeType="clickEffect">
                                  <p:stCondLst>
                                    <p:cond delay="0"/>
                                  </p:stCondLst>
                                  <p:childTnLst>
                                    <p:set>
                                      <p:cBhvr>
                                        <p:cTn id="33" dur="1" fill="hold">
                                          <p:stCondLst>
                                            <p:cond delay="0"/>
                                          </p:stCondLst>
                                        </p:cTn>
                                        <p:tgtEl>
                                          <p:spTgt spid="1798153"/>
                                        </p:tgtEl>
                                        <p:attrNameLst>
                                          <p:attrName>style.visibility</p:attrName>
                                        </p:attrNameLst>
                                      </p:cBhvr>
                                      <p:to>
                                        <p:strVal val="visible"/>
                                      </p:to>
                                    </p:set>
                                    <p:animEffect transition="in" filter="dissolve">
                                      <p:cBhvr>
                                        <p:cTn id="34" dur="500"/>
                                        <p:tgtEl>
                                          <p:spTgt spid="1798153"/>
                                        </p:tgtEl>
                                      </p:cBhvr>
                                    </p:animEffect>
                                  </p:childTnLst>
                                </p:cTn>
                              </p:par>
                              <p:par>
                                <p:cTn id="35" presetID="9" presetClass="entr" presetSubtype="0" fill="hold" grpId="0" nodeType="withEffect">
                                  <p:stCondLst>
                                    <p:cond delay="0"/>
                                  </p:stCondLst>
                                  <p:childTnLst>
                                    <p:set>
                                      <p:cBhvr>
                                        <p:cTn id="36" dur="1" fill="hold">
                                          <p:stCondLst>
                                            <p:cond delay="0"/>
                                          </p:stCondLst>
                                        </p:cTn>
                                        <p:tgtEl>
                                          <p:spTgt spid="1798154"/>
                                        </p:tgtEl>
                                        <p:attrNameLst>
                                          <p:attrName>style.visibility</p:attrName>
                                        </p:attrNameLst>
                                      </p:cBhvr>
                                      <p:to>
                                        <p:strVal val="visible"/>
                                      </p:to>
                                    </p:set>
                                    <p:animEffect transition="in" filter="dissolve">
                                      <p:cBhvr>
                                        <p:cTn id="37" dur="500"/>
                                        <p:tgtEl>
                                          <p:spTgt spid="17981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98148" grpId="0" animBg="1"/>
      <p:bldP spid="1798149" grpId="0" animBg="1"/>
      <p:bldP spid="1798150" grpId="0" animBg="1"/>
      <p:bldP spid="1798151" grpId="0" animBg="1"/>
      <p:bldP spid="1798152" grpId="0" animBg="1"/>
      <p:bldP spid="1798153" grpId="0" animBg="1"/>
      <p:bldP spid="1798154" grpId="0" animBg="1"/>
      <p:bldP spid="1798155" grpId="0" animBg="1"/>
      <p:bldP spid="1798156"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Title 1"/>
          <p:cNvSpPr>
            <a:spLocks noGrp="1"/>
          </p:cNvSpPr>
          <p:nvPr>
            <p:ph type="title"/>
          </p:nvPr>
        </p:nvSpPr>
        <p:spPr/>
        <p:txBody>
          <a:bodyPr/>
          <a:lstStyle/>
          <a:p>
            <a:endParaRPr lang="en-US" smtClean="0"/>
          </a:p>
        </p:txBody>
      </p:sp>
      <p:sp>
        <p:nvSpPr>
          <p:cNvPr id="8195" name="Content Placeholder 2"/>
          <p:cNvSpPr>
            <a:spLocks noGrp="1"/>
          </p:cNvSpPr>
          <p:nvPr>
            <p:ph idx="1"/>
          </p:nvPr>
        </p:nvSpPr>
        <p:spPr/>
        <p:txBody>
          <a:bodyPr/>
          <a:lstStyle/>
          <a:p>
            <a:endParaRPr lang="en-US" smtClean="0"/>
          </a:p>
        </p:txBody>
      </p:sp>
      <p:pic>
        <p:nvPicPr>
          <p:cNvPr id="819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81962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Title 1"/>
          <p:cNvSpPr>
            <a:spLocks noGrp="1"/>
          </p:cNvSpPr>
          <p:nvPr>
            <p:ph type="title"/>
          </p:nvPr>
        </p:nvSpPr>
        <p:spPr/>
        <p:txBody>
          <a:bodyPr/>
          <a:lstStyle/>
          <a:p>
            <a:r>
              <a:rPr lang="en-US" smtClean="0"/>
              <a:t>Process Funnel (H1)</a:t>
            </a:r>
          </a:p>
        </p:txBody>
      </p:sp>
      <p:sp>
        <p:nvSpPr>
          <p:cNvPr id="53251" name="Content Placeholder 2"/>
          <p:cNvSpPr>
            <a:spLocks noGrp="1"/>
          </p:cNvSpPr>
          <p:nvPr>
            <p:ph idx="1"/>
          </p:nvPr>
        </p:nvSpPr>
        <p:spPr/>
        <p:txBody>
          <a:bodyPr/>
          <a:lstStyle/>
          <a:p>
            <a:r>
              <a:rPr lang="en-US" b="1" smtClean="0"/>
              <a:t>Problem</a:t>
            </a:r>
            <a:endParaRPr lang="en-US" smtClean="0"/>
          </a:p>
          <a:p>
            <a:pPr lvl="1"/>
            <a:r>
              <a:rPr lang="en-US" smtClean="0"/>
              <a:t>Customers often need to complete highly specific tasks on Web sites, but pages with tangential links and many questions can prevent them from carrying out these tasks successfully.</a:t>
            </a:r>
          </a:p>
        </p:txBody>
      </p:sp>
    </p:spTree>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Title 1"/>
          <p:cNvSpPr>
            <a:spLocks noGrp="1"/>
          </p:cNvSpPr>
          <p:nvPr>
            <p:ph type="title"/>
          </p:nvPr>
        </p:nvSpPr>
        <p:spPr/>
        <p:txBody>
          <a:bodyPr/>
          <a:lstStyle/>
          <a:p>
            <a:r>
              <a:rPr lang="en-US" smtClean="0"/>
              <a:t>Example: Process Funnel (H1)</a:t>
            </a:r>
          </a:p>
        </p:txBody>
      </p:sp>
      <p:sp>
        <p:nvSpPr>
          <p:cNvPr id="54275" name="Content Placeholder 2"/>
          <p:cNvSpPr>
            <a:spLocks noGrp="1"/>
          </p:cNvSpPr>
          <p:nvPr>
            <p:ph idx="1"/>
          </p:nvPr>
        </p:nvSpPr>
        <p:spPr/>
        <p:txBody>
          <a:bodyPr/>
          <a:lstStyle/>
          <a:p>
            <a:endParaRPr lang="en-US" smtClean="0"/>
          </a:p>
        </p:txBody>
      </p:sp>
      <p:pic>
        <p:nvPicPr>
          <p:cNvPr id="5427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48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298" name="Title 1"/>
          <p:cNvSpPr>
            <a:spLocks noGrp="1"/>
          </p:cNvSpPr>
          <p:nvPr>
            <p:ph type="title"/>
          </p:nvPr>
        </p:nvSpPr>
        <p:spPr/>
        <p:txBody>
          <a:bodyPr/>
          <a:lstStyle/>
          <a:p>
            <a:r>
              <a:rPr lang="en-US" smtClean="0"/>
              <a:t>Example: Process Funnel (H1)</a:t>
            </a:r>
          </a:p>
        </p:txBody>
      </p:sp>
      <p:sp>
        <p:nvSpPr>
          <p:cNvPr id="55299" name="Content Placeholder 2"/>
          <p:cNvSpPr>
            <a:spLocks noGrp="1"/>
          </p:cNvSpPr>
          <p:nvPr>
            <p:ph idx="1"/>
          </p:nvPr>
        </p:nvSpPr>
        <p:spPr/>
        <p:txBody>
          <a:bodyPr/>
          <a:lstStyle/>
          <a:p>
            <a:endParaRPr lang="en-US" smtClean="0"/>
          </a:p>
        </p:txBody>
      </p:sp>
      <p:pic>
        <p:nvPicPr>
          <p:cNvPr id="55300"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48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5301" name="Rectangle 9"/>
          <p:cNvSpPr>
            <a:spLocks noChangeArrowheads="1"/>
          </p:cNvSpPr>
          <p:nvPr/>
        </p:nvSpPr>
        <p:spPr bwMode="auto">
          <a:xfrm>
            <a:off x="5562600" y="274638"/>
            <a:ext cx="2819400" cy="1858962"/>
          </a:xfrm>
          <a:prstGeom prst="rect">
            <a:avLst/>
          </a:prstGeom>
          <a:solidFill>
            <a:srgbClr val="FFFF99"/>
          </a:solidFill>
          <a:ln w="12700">
            <a:solidFill>
              <a:srgbClr val="000000"/>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dirty="0">
                <a:solidFill>
                  <a:srgbClr val="000000"/>
                </a:solidFill>
                <a:latin typeface="Calibri" pitchFamily="34" charset="0"/>
                <a:cs typeface="Times New Roman" pitchFamily="18" charset="0"/>
              </a:rPr>
              <a:t>Note </a:t>
            </a:r>
            <a:r>
              <a:rPr lang="en-US" sz="2800" b="1" dirty="0" err="1">
                <a:solidFill>
                  <a:srgbClr val="000000"/>
                </a:solidFill>
                <a:latin typeface="Calibri" pitchFamily="34" charset="0"/>
                <a:cs typeface="Times New Roman" pitchFamily="18" charset="0"/>
              </a:rPr>
              <a:t>Nav</a:t>
            </a:r>
            <a:r>
              <a:rPr lang="en-US" sz="2800" b="1" dirty="0">
                <a:solidFill>
                  <a:srgbClr val="000000"/>
                </a:solidFill>
                <a:latin typeface="Calibri" pitchFamily="34" charset="0"/>
                <a:cs typeface="Times New Roman" pitchFamily="18" charset="0"/>
              </a:rPr>
              <a:t> Bar has been removed, Progress Bar </a:t>
            </a:r>
            <a:r>
              <a:rPr lang="en-US" sz="2800" b="1" dirty="0" smtClean="0">
                <a:solidFill>
                  <a:srgbClr val="000000"/>
                </a:solidFill>
                <a:latin typeface="Calibri" pitchFamily="34" charset="0"/>
                <a:cs typeface="Times New Roman" pitchFamily="18" charset="0"/>
              </a:rPr>
              <a:t>instead. Why?</a:t>
            </a:r>
            <a:endParaRPr lang="en-US" sz="2400" b="1" dirty="0">
              <a:solidFill>
                <a:srgbClr val="000000"/>
              </a:solidFill>
              <a:latin typeface="Calibri" pitchFamily="34" charset="0"/>
              <a:cs typeface="Times New Roman" pitchFamily="18" charset="0"/>
            </a:endParaRPr>
          </a:p>
        </p:txBody>
      </p:sp>
      <p:sp>
        <p:nvSpPr>
          <p:cNvPr id="55302" name="Line 10"/>
          <p:cNvSpPr>
            <a:spLocks noChangeShapeType="1"/>
          </p:cNvSpPr>
          <p:nvPr/>
        </p:nvSpPr>
        <p:spPr bwMode="auto">
          <a:xfrm flipH="1" flipV="1">
            <a:off x="4876800" y="457200"/>
            <a:ext cx="609600" cy="122238"/>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322" name="Title 1"/>
          <p:cNvSpPr>
            <a:spLocks noGrp="1"/>
          </p:cNvSpPr>
          <p:nvPr>
            <p:ph type="title"/>
          </p:nvPr>
        </p:nvSpPr>
        <p:spPr/>
        <p:txBody>
          <a:bodyPr/>
          <a:lstStyle/>
          <a:p>
            <a:r>
              <a:rPr lang="en-US" smtClean="0"/>
              <a:t>Example: Process Funnel (H1)</a:t>
            </a:r>
          </a:p>
        </p:txBody>
      </p:sp>
      <p:sp>
        <p:nvSpPr>
          <p:cNvPr id="56323" name="Content Placeholder 2"/>
          <p:cNvSpPr>
            <a:spLocks noGrp="1"/>
          </p:cNvSpPr>
          <p:nvPr>
            <p:ph idx="1"/>
          </p:nvPr>
        </p:nvSpPr>
        <p:spPr/>
        <p:txBody>
          <a:bodyPr/>
          <a:lstStyle/>
          <a:p>
            <a:endParaRPr lang="en-US" smtClean="0"/>
          </a:p>
        </p:txBody>
      </p:sp>
      <p:pic>
        <p:nvPicPr>
          <p:cNvPr id="56324"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48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6325" name="Rectangle 9"/>
          <p:cNvSpPr>
            <a:spLocks noChangeArrowheads="1"/>
          </p:cNvSpPr>
          <p:nvPr/>
        </p:nvSpPr>
        <p:spPr bwMode="auto">
          <a:xfrm>
            <a:off x="1143000" y="914400"/>
            <a:ext cx="2819400" cy="1858963"/>
          </a:xfrm>
          <a:prstGeom prst="rect">
            <a:avLst/>
          </a:prstGeom>
          <a:solidFill>
            <a:srgbClr val="FFFF99"/>
          </a:solidFill>
          <a:ln w="12700">
            <a:solidFill>
              <a:srgbClr val="000000"/>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latin typeface="Calibri" pitchFamily="34" charset="0"/>
                <a:cs typeface="Times New Roman" pitchFamily="18" charset="0"/>
              </a:rPr>
              <a:t>Keeps logo to help customers know what site they are on</a:t>
            </a:r>
            <a:endParaRPr lang="en-US" sz="2400" b="1">
              <a:solidFill>
                <a:srgbClr val="000000"/>
              </a:solidFill>
              <a:latin typeface="Calibri" pitchFamily="34" charset="0"/>
              <a:cs typeface="Times New Roman" pitchFamily="18" charset="0"/>
            </a:endParaRPr>
          </a:p>
        </p:txBody>
      </p:sp>
      <p:sp>
        <p:nvSpPr>
          <p:cNvPr id="56326" name="Line 10"/>
          <p:cNvSpPr>
            <a:spLocks noChangeShapeType="1"/>
          </p:cNvSpPr>
          <p:nvPr/>
        </p:nvSpPr>
        <p:spPr bwMode="auto">
          <a:xfrm flipH="1" flipV="1">
            <a:off x="990600" y="509588"/>
            <a:ext cx="609600" cy="328612"/>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346" name="Title 1"/>
          <p:cNvSpPr>
            <a:spLocks noGrp="1"/>
          </p:cNvSpPr>
          <p:nvPr>
            <p:ph type="title"/>
          </p:nvPr>
        </p:nvSpPr>
        <p:spPr/>
        <p:txBody>
          <a:bodyPr/>
          <a:lstStyle/>
          <a:p>
            <a:r>
              <a:rPr lang="en-US" smtClean="0"/>
              <a:t>Example: Process Funnel (H1)</a:t>
            </a:r>
          </a:p>
        </p:txBody>
      </p:sp>
      <p:sp>
        <p:nvSpPr>
          <p:cNvPr id="57347" name="Content Placeholder 2"/>
          <p:cNvSpPr>
            <a:spLocks noGrp="1"/>
          </p:cNvSpPr>
          <p:nvPr>
            <p:ph idx="1"/>
          </p:nvPr>
        </p:nvSpPr>
        <p:spPr/>
        <p:txBody>
          <a:bodyPr/>
          <a:lstStyle/>
          <a:p>
            <a:endParaRPr lang="en-US" smtClean="0"/>
          </a:p>
        </p:txBody>
      </p:sp>
      <p:pic>
        <p:nvPicPr>
          <p:cNvPr id="5734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48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349" name="Rectangle 9"/>
          <p:cNvSpPr>
            <a:spLocks noChangeArrowheads="1"/>
          </p:cNvSpPr>
          <p:nvPr/>
        </p:nvSpPr>
        <p:spPr bwMode="auto">
          <a:xfrm>
            <a:off x="3467100" y="838200"/>
            <a:ext cx="2819400" cy="1858963"/>
          </a:xfrm>
          <a:prstGeom prst="rect">
            <a:avLst/>
          </a:prstGeom>
          <a:solidFill>
            <a:srgbClr val="FFFF99"/>
          </a:solidFill>
          <a:ln w="12700">
            <a:solidFill>
              <a:srgbClr val="000000"/>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latin typeface="Calibri" pitchFamily="34" charset="0"/>
                <a:cs typeface="Times New Roman" pitchFamily="18" charset="0"/>
              </a:rPr>
              <a:t>Main action they want you to do is visually prominent</a:t>
            </a:r>
            <a:endParaRPr lang="en-US" sz="2400" b="1">
              <a:solidFill>
                <a:srgbClr val="000000"/>
              </a:solidFill>
              <a:latin typeface="Calibri" pitchFamily="34" charset="0"/>
              <a:cs typeface="Times New Roman" pitchFamily="18" charset="0"/>
            </a:endParaRPr>
          </a:p>
        </p:txBody>
      </p:sp>
      <p:sp>
        <p:nvSpPr>
          <p:cNvPr id="57350" name="Line 10"/>
          <p:cNvSpPr>
            <a:spLocks noChangeShapeType="1"/>
          </p:cNvSpPr>
          <p:nvPr/>
        </p:nvSpPr>
        <p:spPr bwMode="auto">
          <a:xfrm>
            <a:off x="6400800" y="1203325"/>
            <a:ext cx="533400" cy="92075"/>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8370" name="Title 1"/>
          <p:cNvSpPr>
            <a:spLocks noGrp="1"/>
          </p:cNvSpPr>
          <p:nvPr>
            <p:ph type="title"/>
          </p:nvPr>
        </p:nvSpPr>
        <p:spPr/>
        <p:txBody>
          <a:bodyPr/>
          <a:lstStyle/>
          <a:p>
            <a:r>
              <a:rPr lang="en-US" smtClean="0"/>
              <a:t>Example: Process Funnel (H1)</a:t>
            </a:r>
          </a:p>
        </p:txBody>
      </p:sp>
      <p:sp>
        <p:nvSpPr>
          <p:cNvPr id="58371" name="Content Placeholder 2"/>
          <p:cNvSpPr>
            <a:spLocks noGrp="1"/>
          </p:cNvSpPr>
          <p:nvPr>
            <p:ph idx="1"/>
          </p:nvPr>
        </p:nvSpPr>
        <p:spPr/>
        <p:txBody>
          <a:bodyPr/>
          <a:lstStyle/>
          <a:p>
            <a:endParaRPr lang="en-US" smtClean="0"/>
          </a:p>
        </p:txBody>
      </p:sp>
      <p:pic>
        <p:nvPicPr>
          <p:cNvPr id="58372"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48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8373" name="Rectangle 9"/>
          <p:cNvSpPr>
            <a:spLocks noChangeArrowheads="1"/>
          </p:cNvSpPr>
          <p:nvPr/>
        </p:nvSpPr>
        <p:spPr bwMode="auto">
          <a:xfrm>
            <a:off x="3124200" y="4038600"/>
            <a:ext cx="2819400" cy="1858963"/>
          </a:xfrm>
          <a:prstGeom prst="rect">
            <a:avLst/>
          </a:prstGeom>
          <a:solidFill>
            <a:srgbClr val="FFFF99"/>
          </a:solidFill>
          <a:ln w="12700">
            <a:solidFill>
              <a:srgbClr val="000000"/>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latin typeface="Calibri" pitchFamily="34" charset="0"/>
                <a:cs typeface="Times New Roman" pitchFamily="18" charset="0"/>
              </a:rPr>
              <a:t>These links open up a new tab</a:t>
            </a:r>
            <a:endParaRPr lang="en-US" sz="2400" b="1">
              <a:solidFill>
                <a:srgbClr val="000000"/>
              </a:solidFill>
              <a:latin typeface="Calibri" pitchFamily="34" charset="0"/>
              <a:cs typeface="Times New Roman" pitchFamily="18" charset="0"/>
            </a:endParaRPr>
          </a:p>
        </p:txBody>
      </p:sp>
      <p:sp>
        <p:nvSpPr>
          <p:cNvPr id="58374" name="Line 10"/>
          <p:cNvSpPr>
            <a:spLocks noChangeShapeType="1"/>
          </p:cNvSpPr>
          <p:nvPr/>
        </p:nvSpPr>
        <p:spPr bwMode="auto">
          <a:xfrm flipH="1">
            <a:off x="2590800" y="5410200"/>
            <a:ext cx="457200" cy="395288"/>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9394" name="Title 1"/>
          <p:cNvSpPr>
            <a:spLocks noGrp="1"/>
          </p:cNvSpPr>
          <p:nvPr>
            <p:ph type="title"/>
          </p:nvPr>
        </p:nvSpPr>
        <p:spPr/>
        <p:txBody>
          <a:bodyPr/>
          <a:lstStyle/>
          <a:p>
            <a:r>
              <a:rPr lang="en-US" smtClean="0"/>
              <a:t>Example: Process Funnel (H1)</a:t>
            </a:r>
          </a:p>
        </p:txBody>
      </p:sp>
      <p:sp>
        <p:nvSpPr>
          <p:cNvPr id="59395" name="Content Placeholder 2"/>
          <p:cNvSpPr>
            <a:spLocks noGrp="1"/>
          </p:cNvSpPr>
          <p:nvPr>
            <p:ph idx="1"/>
          </p:nvPr>
        </p:nvSpPr>
        <p:spPr/>
        <p:txBody>
          <a:bodyPr/>
          <a:lstStyle/>
          <a:p>
            <a:endParaRPr lang="en-US" smtClean="0"/>
          </a:p>
        </p:txBody>
      </p:sp>
      <p:pic>
        <p:nvPicPr>
          <p:cNvPr id="5939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748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9397" name="Rectangle 9"/>
          <p:cNvSpPr>
            <a:spLocks noChangeArrowheads="1"/>
          </p:cNvSpPr>
          <p:nvPr/>
        </p:nvSpPr>
        <p:spPr bwMode="auto">
          <a:xfrm>
            <a:off x="1752600" y="1600200"/>
            <a:ext cx="2819400" cy="1858963"/>
          </a:xfrm>
          <a:prstGeom prst="rect">
            <a:avLst/>
          </a:prstGeom>
          <a:solidFill>
            <a:srgbClr val="FFFF99"/>
          </a:solidFill>
          <a:ln w="12700">
            <a:solidFill>
              <a:srgbClr val="000000"/>
            </a:solidFill>
            <a:miter lim="800000"/>
            <a:headEnd type="none" w="sm" len="sm"/>
            <a:tailEnd type="none" w="sm" len="sm"/>
          </a:ln>
          <a:effectLst>
            <a:outerShdw dist="107763" dir="2700000" algn="ctr" rotWithShape="0">
              <a:srgbClr val="000000">
                <a:alpha val="50000"/>
              </a:srgbClr>
            </a:outerShdw>
          </a:effectLst>
        </p:spPr>
        <p:txBody>
          <a:bodyPr/>
          <a:lstStyle/>
          <a:p>
            <a:pPr marL="233363" indent="-233363" defTabSz="914400">
              <a:spcBef>
                <a:spcPct val="20000"/>
              </a:spcBef>
            </a:pPr>
            <a:r>
              <a:rPr lang="en-US" sz="2800" b="1">
                <a:solidFill>
                  <a:srgbClr val="000000"/>
                </a:solidFill>
                <a:latin typeface="Calibri" pitchFamily="34" charset="0"/>
                <a:cs typeface="Times New Roman" pitchFamily="18" charset="0"/>
              </a:rPr>
              <a:t>This link opens up subwindow</a:t>
            </a:r>
            <a:endParaRPr lang="en-US" sz="2400" b="1">
              <a:solidFill>
                <a:srgbClr val="000000"/>
              </a:solidFill>
              <a:latin typeface="Calibri" pitchFamily="34" charset="0"/>
              <a:cs typeface="Times New Roman" pitchFamily="18" charset="0"/>
            </a:endParaRPr>
          </a:p>
        </p:txBody>
      </p:sp>
      <p:sp>
        <p:nvSpPr>
          <p:cNvPr id="59398" name="Line 10"/>
          <p:cNvSpPr>
            <a:spLocks noChangeShapeType="1"/>
          </p:cNvSpPr>
          <p:nvPr/>
        </p:nvSpPr>
        <p:spPr bwMode="auto">
          <a:xfrm flipH="1" flipV="1">
            <a:off x="1727200" y="1309688"/>
            <a:ext cx="330200" cy="214312"/>
          </a:xfrm>
          <a:prstGeom prst="line">
            <a:avLst/>
          </a:prstGeom>
          <a:noFill/>
          <a:ln w="50800">
            <a:solidFill>
              <a:srgbClr val="000000"/>
            </a:solidFill>
            <a:round/>
            <a:headEnd/>
            <a:tailEnd type="triangle" w="lg" len="lg"/>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0418" name="Title 1"/>
          <p:cNvSpPr>
            <a:spLocks noGrp="1"/>
          </p:cNvSpPr>
          <p:nvPr>
            <p:ph type="title"/>
          </p:nvPr>
        </p:nvSpPr>
        <p:spPr/>
        <p:txBody>
          <a:bodyPr/>
          <a:lstStyle/>
          <a:p>
            <a:endParaRPr lang="en-US" smtClean="0"/>
          </a:p>
        </p:txBody>
      </p:sp>
      <p:sp>
        <p:nvSpPr>
          <p:cNvPr id="60419" name="Content Placeholder 2"/>
          <p:cNvSpPr>
            <a:spLocks noGrp="1"/>
          </p:cNvSpPr>
          <p:nvPr>
            <p:ph idx="1"/>
          </p:nvPr>
        </p:nvSpPr>
        <p:spPr/>
        <p:txBody>
          <a:bodyPr/>
          <a:lstStyle/>
          <a:p>
            <a:endParaRPr lang="en-US" smtClean="0"/>
          </a:p>
        </p:txBody>
      </p:sp>
      <p:pic>
        <p:nvPicPr>
          <p:cNvPr id="6042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5588" cy="7481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42" name="Title 1"/>
          <p:cNvSpPr>
            <a:spLocks noGrp="1"/>
          </p:cNvSpPr>
          <p:nvPr>
            <p:ph type="title"/>
          </p:nvPr>
        </p:nvSpPr>
        <p:spPr/>
        <p:txBody>
          <a:bodyPr/>
          <a:lstStyle/>
          <a:p>
            <a:r>
              <a:rPr lang="en-US" smtClean="0"/>
              <a:t>Process Funnel (H1)</a:t>
            </a:r>
          </a:p>
        </p:txBody>
      </p:sp>
      <p:sp>
        <p:nvSpPr>
          <p:cNvPr id="61443" name="Content Placeholder 2"/>
          <p:cNvSpPr>
            <a:spLocks noGrp="1"/>
          </p:cNvSpPr>
          <p:nvPr>
            <p:ph idx="1"/>
          </p:nvPr>
        </p:nvSpPr>
        <p:spPr/>
        <p:txBody>
          <a:bodyPr/>
          <a:lstStyle/>
          <a:p>
            <a:r>
              <a:rPr lang="en-US" b="1" smtClean="0"/>
              <a:t>Problem</a:t>
            </a:r>
            <a:endParaRPr lang="en-US" smtClean="0"/>
          </a:p>
          <a:p>
            <a:pPr lvl="1"/>
            <a:r>
              <a:rPr lang="en-US" smtClean="0"/>
              <a:t>Customers often need to complete highly specific tasks on Web sites, but pages with tangential links and many questions can prevent them from carrying out these tasks successfully.</a:t>
            </a:r>
          </a:p>
          <a:p>
            <a:r>
              <a:rPr lang="en-US" b="1" smtClean="0"/>
              <a:t>Solution:</a:t>
            </a:r>
            <a:r>
              <a:rPr lang="en-US" smtClean="0"/>
              <a:t> </a:t>
            </a:r>
          </a:p>
          <a:p>
            <a:pPr lvl="1"/>
            <a:r>
              <a:rPr lang="en-US" smtClean="0"/>
              <a:t>Minimize number of steps to complete task</a:t>
            </a:r>
          </a:p>
          <a:p>
            <a:pPr lvl="1"/>
            <a:r>
              <a:rPr lang="en-US" smtClean="0"/>
              <a:t>Provide progress bar</a:t>
            </a:r>
          </a:p>
          <a:p>
            <a:pPr lvl="1"/>
            <a:r>
              <a:rPr lang="en-US" smtClean="0"/>
              <a:t>Remove unnecessary links and content</a:t>
            </a:r>
          </a:p>
          <a:p>
            <a:pPr lvl="1"/>
            <a:r>
              <a:rPr lang="en-US" smtClean="0"/>
              <a:t>Use floating windows or new tab for help</a:t>
            </a:r>
          </a:p>
        </p:txBody>
      </p:sp>
    </p:spTree>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466" name="Rectangle 2"/>
          <p:cNvSpPr>
            <a:spLocks noGrp="1" noChangeArrowheads="1"/>
          </p:cNvSpPr>
          <p:nvPr>
            <p:ph type="title" idx="4294967295"/>
          </p:nvPr>
        </p:nvSpPr>
        <p:spPr>
          <a:xfrm>
            <a:off x="479425" y="130175"/>
            <a:ext cx="7772400" cy="1143000"/>
          </a:xfrm>
        </p:spPr>
        <p:txBody>
          <a:bodyPr anchor="ctr"/>
          <a:lstStyle/>
          <a:p>
            <a:r>
              <a:rPr lang="en-US" sz="3100" smtClean="0"/>
              <a:t>PROCESS FUNNEL (H1)</a:t>
            </a:r>
            <a:r>
              <a:rPr lang="en-US" smtClean="0"/>
              <a:t/>
            </a:r>
            <a:br>
              <a:rPr lang="en-US" smtClean="0"/>
            </a:br>
            <a:r>
              <a:rPr lang="en-US" sz="2700" i="1" smtClean="0"/>
              <a:t>Solution Diagram</a:t>
            </a:r>
            <a:endParaRPr lang="en-US" sz="2700" i="1" noProof="1" smtClean="0"/>
          </a:p>
        </p:txBody>
      </p:sp>
      <p:sp>
        <p:nvSpPr>
          <p:cNvPr id="62467" name="Rectangle 3"/>
          <p:cNvSpPr>
            <a:spLocks noChangeArrowheads="1"/>
          </p:cNvSpPr>
          <p:nvPr/>
        </p:nvSpPr>
        <p:spPr bwMode="auto">
          <a:xfrm>
            <a:off x="685800" y="1600200"/>
            <a:ext cx="8305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defTabSz="914400">
              <a:spcBef>
                <a:spcPct val="20000"/>
              </a:spcBef>
              <a:buFontTx/>
              <a:buChar char="•"/>
            </a:pPr>
            <a:endParaRPr lang="en-US" sz="3200" b="1"/>
          </a:p>
        </p:txBody>
      </p:sp>
      <p:pic>
        <p:nvPicPr>
          <p:cNvPr id="62468"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86038" y="1258888"/>
            <a:ext cx="3903662" cy="4937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Tree>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8" name="Title 1"/>
          <p:cNvSpPr>
            <a:spLocks noGrp="1"/>
          </p:cNvSpPr>
          <p:nvPr>
            <p:ph type="title"/>
          </p:nvPr>
        </p:nvSpPr>
        <p:spPr/>
        <p:txBody>
          <a:bodyPr/>
          <a:lstStyle/>
          <a:p>
            <a:endParaRPr lang="en-US" smtClean="0"/>
          </a:p>
        </p:txBody>
      </p:sp>
      <p:sp>
        <p:nvSpPr>
          <p:cNvPr id="9219" name="Content Placeholder 2"/>
          <p:cNvSpPr>
            <a:spLocks noGrp="1"/>
          </p:cNvSpPr>
          <p:nvPr>
            <p:ph idx="1"/>
          </p:nvPr>
        </p:nvSpPr>
        <p:spPr/>
        <p:txBody>
          <a:bodyPr/>
          <a:lstStyle/>
          <a:p>
            <a:endParaRPr lang="en-US" smtClean="0"/>
          </a:p>
        </p:txBody>
      </p:sp>
      <p:pic>
        <p:nvPicPr>
          <p:cNvPr id="922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763" y="0"/>
            <a:ext cx="9139237" cy="7620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90" name="Rectangle 2"/>
          <p:cNvSpPr>
            <a:spLocks noGrp="1" noChangeArrowheads="1"/>
          </p:cNvSpPr>
          <p:nvPr>
            <p:ph type="title" idx="4294967295"/>
          </p:nvPr>
        </p:nvSpPr>
        <p:spPr>
          <a:xfrm>
            <a:off x="479425" y="130175"/>
            <a:ext cx="7772400" cy="1143000"/>
          </a:xfrm>
        </p:spPr>
        <p:txBody>
          <a:bodyPr anchor="ctr"/>
          <a:lstStyle/>
          <a:p>
            <a:r>
              <a:rPr lang="en-US" sz="3100" smtClean="0"/>
              <a:t>PROCESS FUNNEL (H1)</a:t>
            </a:r>
            <a:r>
              <a:rPr lang="en-US" smtClean="0"/>
              <a:t/>
            </a:r>
            <a:br>
              <a:rPr lang="en-US" smtClean="0"/>
            </a:br>
            <a:r>
              <a:rPr lang="en-US" sz="2700" i="1" smtClean="0"/>
              <a:t>Related Patterns</a:t>
            </a:r>
            <a:endParaRPr lang="en-US" sz="2700" i="1" noProof="1" smtClean="0"/>
          </a:p>
        </p:txBody>
      </p:sp>
      <p:sp>
        <p:nvSpPr>
          <p:cNvPr id="63491" name="Rectangle 3"/>
          <p:cNvSpPr>
            <a:spLocks noChangeArrowheads="1"/>
          </p:cNvSpPr>
          <p:nvPr/>
        </p:nvSpPr>
        <p:spPr bwMode="auto">
          <a:xfrm>
            <a:off x="685800" y="1600200"/>
            <a:ext cx="8305800" cy="4724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pPr marL="342900" indent="-342900" defTabSz="914400">
              <a:spcBef>
                <a:spcPct val="20000"/>
              </a:spcBef>
              <a:buFontTx/>
              <a:buChar char="•"/>
            </a:pPr>
            <a:endParaRPr lang="en-US" sz="3200" b="1"/>
          </a:p>
        </p:txBody>
      </p:sp>
      <p:sp>
        <p:nvSpPr>
          <p:cNvPr id="63492" name="AutoShape 5"/>
          <p:cNvSpPr>
            <a:spLocks noChangeArrowheads="1"/>
          </p:cNvSpPr>
          <p:nvPr/>
        </p:nvSpPr>
        <p:spPr bwMode="auto">
          <a:xfrm>
            <a:off x="3216275" y="1416050"/>
            <a:ext cx="2600325" cy="582613"/>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(A10) Web Apps</a:t>
            </a:r>
          </a:p>
        </p:txBody>
      </p:sp>
      <p:sp>
        <p:nvSpPr>
          <p:cNvPr id="63493" name="AutoShape 6"/>
          <p:cNvSpPr>
            <a:spLocks noChangeArrowheads="1"/>
          </p:cNvSpPr>
          <p:nvPr/>
        </p:nvSpPr>
        <p:spPr bwMode="auto">
          <a:xfrm>
            <a:off x="3911600" y="4870450"/>
            <a:ext cx="4497388" cy="582613"/>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(K5) High-Viz Action Buttons</a:t>
            </a:r>
          </a:p>
        </p:txBody>
      </p:sp>
      <p:sp>
        <p:nvSpPr>
          <p:cNvPr id="63494" name="AutoShape 7"/>
          <p:cNvSpPr>
            <a:spLocks noChangeArrowheads="1"/>
          </p:cNvSpPr>
          <p:nvPr/>
        </p:nvSpPr>
        <p:spPr bwMode="auto">
          <a:xfrm>
            <a:off x="157163" y="1416050"/>
            <a:ext cx="2884487" cy="582613"/>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(A1) E-Commerce</a:t>
            </a:r>
          </a:p>
        </p:txBody>
      </p:sp>
      <p:cxnSp>
        <p:nvCxnSpPr>
          <p:cNvPr id="63495" name="AutoShape 8"/>
          <p:cNvCxnSpPr>
            <a:cxnSpLocks noChangeShapeType="1"/>
            <a:stCxn id="63492" idx="2"/>
            <a:endCxn id="63501" idx="0"/>
          </p:cNvCxnSpPr>
          <p:nvPr/>
        </p:nvCxnSpPr>
        <p:spPr bwMode="auto">
          <a:xfrm flipH="1">
            <a:off x="4514850" y="1998663"/>
            <a:ext cx="1588" cy="546100"/>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cxnSp>
        <p:nvCxnSpPr>
          <p:cNvPr id="63496" name="AutoShape 9"/>
          <p:cNvCxnSpPr>
            <a:cxnSpLocks noChangeShapeType="1"/>
            <a:stCxn id="63494" idx="2"/>
            <a:endCxn id="63500" idx="0"/>
          </p:cNvCxnSpPr>
          <p:nvPr/>
        </p:nvCxnSpPr>
        <p:spPr bwMode="auto">
          <a:xfrm>
            <a:off x="1600200" y="1998663"/>
            <a:ext cx="1782763" cy="546100"/>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sp>
        <p:nvSpPr>
          <p:cNvPr id="63497" name="AutoShape 10"/>
          <p:cNvSpPr>
            <a:spLocks noChangeArrowheads="1"/>
          </p:cNvSpPr>
          <p:nvPr/>
        </p:nvSpPr>
        <p:spPr bwMode="auto">
          <a:xfrm>
            <a:off x="6013450" y="1416050"/>
            <a:ext cx="2557463" cy="582613"/>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(A11) Intranets</a:t>
            </a:r>
          </a:p>
        </p:txBody>
      </p:sp>
      <p:cxnSp>
        <p:nvCxnSpPr>
          <p:cNvPr id="63498" name="AutoShape 11"/>
          <p:cNvCxnSpPr>
            <a:cxnSpLocks noChangeShapeType="1"/>
            <a:stCxn id="63497" idx="2"/>
            <a:endCxn id="63499" idx="0"/>
          </p:cNvCxnSpPr>
          <p:nvPr/>
        </p:nvCxnSpPr>
        <p:spPr bwMode="auto">
          <a:xfrm flipH="1">
            <a:off x="5680075" y="1998663"/>
            <a:ext cx="1612900" cy="546100"/>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sp>
        <p:nvSpPr>
          <p:cNvPr id="63499" name="Rectangle 12"/>
          <p:cNvSpPr>
            <a:spLocks noChangeArrowheads="1"/>
          </p:cNvSpPr>
          <p:nvPr/>
        </p:nvSpPr>
        <p:spPr bwMode="auto">
          <a:xfrm>
            <a:off x="5538788" y="2544763"/>
            <a:ext cx="282575" cy="282575"/>
          </a:xfrm>
          <a:prstGeom prst="rect">
            <a:avLst/>
          </a:prstGeom>
          <a:solidFill>
            <a:schemeClr val="accent1"/>
          </a:solidFill>
          <a:ln w="9525">
            <a:solidFill>
              <a:schemeClr val="tx1"/>
            </a:solidFill>
            <a:miter lim="800000"/>
            <a:headEnd/>
            <a:tailEnd/>
          </a:ln>
        </p:spPr>
        <p:txBody>
          <a:bodyPr wrap="none" anchor="ctr"/>
          <a:lstStyle/>
          <a:p>
            <a:pPr defTabSz="914400"/>
            <a:endParaRPr lang="en-US" sz="2400">
              <a:latin typeface="Times New Roman" pitchFamily="18" charset="0"/>
            </a:endParaRPr>
          </a:p>
        </p:txBody>
      </p:sp>
      <p:sp>
        <p:nvSpPr>
          <p:cNvPr id="63500" name="Rectangle 13"/>
          <p:cNvSpPr>
            <a:spLocks noChangeArrowheads="1"/>
          </p:cNvSpPr>
          <p:nvPr/>
        </p:nvSpPr>
        <p:spPr bwMode="auto">
          <a:xfrm>
            <a:off x="3241675" y="2544763"/>
            <a:ext cx="282575" cy="282575"/>
          </a:xfrm>
          <a:prstGeom prst="rect">
            <a:avLst/>
          </a:prstGeom>
          <a:solidFill>
            <a:schemeClr val="accent1"/>
          </a:solidFill>
          <a:ln w="9525">
            <a:solidFill>
              <a:schemeClr val="tx1"/>
            </a:solidFill>
            <a:miter lim="800000"/>
            <a:headEnd/>
            <a:tailEnd/>
          </a:ln>
        </p:spPr>
        <p:txBody>
          <a:bodyPr wrap="none" anchor="ctr"/>
          <a:lstStyle/>
          <a:p>
            <a:pPr defTabSz="914400"/>
            <a:endParaRPr lang="en-US" sz="2400">
              <a:latin typeface="Times New Roman" pitchFamily="18" charset="0"/>
            </a:endParaRPr>
          </a:p>
        </p:txBody>
      </p:sp>
      <p:sp>
        <p:nvSpPr>
          <p:cNvPr id="63501" name="AutoShape 14"/>
          <p:cNvSpPr>
            <a:spLocks noChangeArrowheads="1"/>
          </p:cNvSpPr>
          <p:nvPr/>
        </p:nvSpPr>
        <p:spPr bwMode="auto">
          <a:xfrm>
            <a:off x="2952750" y="2544763"/>
            <a:ext cx="3124200" cy="582612"/>
          </a:xfrm>
          <a:prstGeom prst="roundRect">
            <a:avLst>
              <a:gd name="adj" fmla="val 16667"/>
            </a:avLst>
          </a:prstGeom>
          <a:solidFill>
            <a:srgbClr val="AAB6D2"/>
          </a:solidFill>
          <a:ln w="9525">
            <a:solidFill>
              <a:srgbClr val="808080"/>
            </a:solidFill>
            <a:round/>
            <a:headEnd/>
            <a:tailEnd/>
          </a:ln>
        </p:spPr>
        <p:txBody>
          <a:bodyPr wrap="none" anchor="ctr"/>
          <a:lstStyle/>
          <a:p>
            <a:pPr algn="ctr" defTabSz="914400"/>
            <a:r>
              <a:rPr lang="en-US" sz="2400" b="1">
                <a:cs typeface="Times New Roman" pitchFamily="18" charset="0"/>
              </a:rPr>
              <a:t>(H1) Process Funnel</a:t>
            </a:r>
          </a:p>
        </p:txBody>
      </p:sp>
      <p:sp>
        <p:nvSpPr>
          <p:cNvPr id="63502" name="AutoShape 15"/>
          <p:cNvSpPr>
            <a:spLocks noChangeArrowheads="1"/>
          </p:cNvSpPr>
          <p:nvPr/>
        </p:nvSpPr>
        <p:spPr bwMode="auto">
          <a:xfrm>
            <a:off x="168275" y="3516313"/>
            <a:ext cx="3184525" cy="582612"/>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(K2) Navigation Bars</a:t>
            </a:r>
          </a:p>
        </p:txBody>
      </p:sp>
      <p:sp>
        <p:nvSpPr>
          <p:cNvPr id="63503" name="AutoShape 16"/>
          <p:cNvSpPr>
            <a:spLocks noChangeArrowheads="1"/>
          </p:cNvSpPr>
          <p:nvPr/>
        </p:nvSpPr>
        <p:spPr bwMode="auto">
          <a:xfrm>
            <a:off x="168275" y="4195763"/>
            <a:ext cx="3184525" cy="582612"/>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(K3) Tab Rows</a:t>
            </a:r>
          </a:p>
        </p:txBody>
      </p:sp>
      <p:sp>
        <p:nvSpPr>
          <p:cNvPr id="63504" name="AutoShape 17"/>
          <p:cNvSpPr>
            <a:spLocks noChangeArrowheads="1"/>
          </p:cNvSpPr>
          <p:nvPr/>
        </p:nvSpPr>
        <p:spPr bwMode="auto">
          <a:xfrm>
            <a:off x="166688" y="4870450"/>
            <a:ext cx="3186112" cy="582613"/>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(K4) Action Buttons</a:t>
            </a:r>
          </a:p>
        </p:txBody>
      </p:sp>
      <p:sp>
        <p:nvSpPr>
          <p:cNvPr id="63505" name="AutoShape 18"/>
          <p:cNvSpPr>
            <a:spLocks noChangeArrowheads="1"/>
          </p:cNvSpPr>
          <p:nvPr/>
        </p:nvSpPr>
        <p:spPr bwMode="auto">
          <a:xfrm>
            <a:off x="3911600" y="5549900"/>
            <a:ext cx="3708400" cy="582613"/>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(K12) Preventing Errors</a:t>
            </a:r>
          </a:p>
        </p:txBody>
      </p:sp>
      <p:sp>
        <p:nvSpPr>
          <p:cNvPr id="63506" name="AutoShape 19"/>
          <p:cNvSpPr>
            <a:spLocks noChangeArrowheads="1"/>
          </p:cNvSpPr>
          <p:nvPr/>
        </p:nvSpPr>
        <p:spPr bwMode="auto">
          <a:xfrm>
            <a:off x="3911600" y="3516313"/>
            <a:ext cx="4497388" cy="582612"/>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(H8) Context-Sensitive Help</a:t>
            </a:r>
          </a:p>
        </p:txBody>
      </p:sp>
      <p:sp>
        <p:nvSpPr>
          <p:cNvPr id="63507" name="AutoShape 20"/>
          <p:cNvSpPr>
            <a:spLocks noChangeArrowheads="1"/>
          </p:cNvSpPr>
          <p:nvPr/>
        </p:nvSpPr>
        <p:spPr bwMode="auto">
          <a:xfrm>
            <a:off x="3911600" y="4195763"/>
            <a:ext cx="2986088" cy="582612"/>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(I2) Above the Fold</a:t>
            </a:r>
          </a:p>
        </p:txBody>
      </p:sp>
      <p:cxnSp>
        <p:nvCxnSpPr>
          <p:cNvPr id="63508" name="AutoShape 21"/>
          <p:cNvCxnSpPr>
            <a:cxnSpLocks noChangeShapeType="1"/>
            <a:stCxn id="63501" idx="2"/>
            <a:endCxn id="63502" idx="0"/>
          </p:cNvCxnSpPr>
          <p:nvPr/>
        </p:nvCxnSpPr>
        <p:spPr bwMode="auto">
          <a:xfrm flipH="1">
            <a:off x="1760538" y="3127375"/>
            <a:ext cx="2754312" cy="388938"/>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sp>
        <p:nvSpPr>
          <p:cNvPr id="63509" name="AutoShape 22"/>
          <p:cNvSpPr>
            <a:spLocks noChangeArrowheads="1"/>
          </p:cNvSpPr>
          <p:nvPr/>
        </p:nvSpPr>
        <p:spPr bwMode="auto">
          <a:xfrm>
            <a:off x="3911600" y="6208713"/>
            <a:ext cx="5156200" cy="582612"/>
          </a:xfrm>
          <a:prstGeom prst="roundRect">
            <a:avLst>
              <a:gd name="adj" fmla="val 16667"/>
            </a:avLst>
          </a:prstGeom>
          <a:solidFill>
            <a:srgbClr val="99CCFF"/>
          </a:solidFill>
          <a:ln w="9525">
            <a:solidFill>
              <a:srgbClr val="808080"/>
            </a:solidFill>
            <a:round/>
            <a:headEnd/>
            <a:tailEnd/>
          </a:ln>
        </p:spPr>
        <p:txBody>
          <a:bodyPr wrap="none" anchor="ctr"/>
          <a:lstStyle/>
          <a:p>
            <a:pPr defTabSz="914400"/>
            <a:r>
              <a:rPr lang="en-US" sz="2400" b="1">
                <a:cs typeface="Times New Roman" pitchFamily="18" charset="0"/>
              </a:rPr>
              <a:t>(K13) Meaningful Error Messages</a:t>
            </a:r>
          </a:p>
        </p:txBody>
      </p:sp>
      <p:cxnSp>
        <p:nvCxnSpPr>
          <p:cNvPr id="63510" name="AutoShape 23"/>
          <p:cNvCxnSpPr>
            <a:cxnSpLocks noChangeShapeType="1"/>
            <a:stCxn id="63501" idx="2"/>
            <a:endCxn id="63506" idx="0"/>
          </p:cNvCxnSpPr>
          <p:nvPr/>
        </p:nvCxnSpPr>
        <p:spPr bwMode="auto">
          <a:xfrm>
            <a:off x="4514850" y="3127375"/>
            <a:ext cx="1646238" cy="388938"/>
          </a:xfrm>
          <a:prstGeom prst="straightConnector1">
            <a:avLst/>
          </a:prstGeom>
          <a:noFill/>
          <a:ln w="9525">
            <a:solidFill>
              <a:schemeClr val="tx1"/>
            </a:solidFill>
            <a:round/>
            <a:headEnd/>
            <a:tailEnd type="triangle" w="lg" len="lg"/>
          </a:ln>
          <a:extLst>
            <a:ext uri="{909E8E84-426E-40DD-AFC4-6F175D3DCCD1}">
              <a14:hiddenFill xmlns:a14="http://schemas.microsoft.com/office/drawing/2010/main">
                <a:noFill/>
              </a14:hiddenFill>
            </a:ext>
          </a:extLst>
        </p:spPr>
      </p:cxnSp>
      <p:sp>
        <p:nvSpPr>
          <p:cNvPr id="63511" name="Line 24"/>
          <p:cNvSpPr>
            <a:spLocks noChangeShapeType="1"/>
          </p:cNvSpPr>
          <p:nvPr/>
        </p:nvSpPr>
        <p:spPr bwMode="auto">
          <a:xfrm>
            <a:off x="838200" y="3429000"/>
            <a:ext cx="1981200" cy="21336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
        <p:nvSpPr>
          <p:cNvPr id="63512" name="Line 25"/>
          <p:cNvSpPr>
            <a:spLocks noChangeShapeType="1"/>
          </p:cNvSpPr>
          <p:nvPr/>
        </p:nvSpPr>
        <p:spPr bwMode="auto">
          <a:xfrm flipV="1">
            <a:off x="990600" y="3429000"/>
            <a:ext cx="1981200" cy="2133600"/>
          </a:xfrm>
          <a:prstGeom prst="line">
            <a:avLst/>
          </a:prstGeom>
          <a:noFill/>
          <a:ln w="76200">
            <a:solidFill>
              <a:srgbClr val="FF0000"/>
            </a:solidFill>
            <a:round/>
            <a:headEnd/>
            <a:tailEnd/>
          </a:ln>
          <a:extLst>
            <a:ext uri="{909E8E84-426E-40DD-AFC4-6F175D3DCCD1}">
              <a14:hiddenFill xmlns:a14="http://schemas.microsoft.com/office/drawing/2010/main">
                <a:noFill/>
              </a14:hiddenFill>
            </a:ext>
          </a:extLst>
        </p:spPr>
        <p:txBody>
          <a:bodyPr/>
          <a:lstStyle/>
          <a:p>
            <a:endParaRPr lang="en-US"/>
          </a:p>
        </p:txBody>
      </p:sp>
    </p:spTree>
  </p:cSld>
  <p:clrMapOvr>
    <a:masterClrMapping/>
  </p:clrMapOvr>
  <p:transition>
    <p:dissolv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514" name="Rectangle 2"/>
          <p:cNvSpPr>
            <a:spLocks noGrp="1"/>
          </p:cNvSpPr>
          <p:nvPr>
            <p:ph type="title" idx="4294967295"/>
          </p:nvPr>
        </p:nvSpPr>
        <p:spPr/>
        <p:txBody>
          <a:bodyPr/>
          <a:lstStyle/>
          <a:p>
            <a:r>
              <a:rPr lang="en-US" sz="4000" dirty="0" smtClean="0">
                <a:solidFill>
                  <a:schemeClr val="tx1"/>
                </a:solidFill>
              </a:rPr>
              <a:t>Exercise: Pros and Cons of Using </a:t>
            </a:r>
            <a:br>
              <a:rPr lang="en-US" sz="4000" dirty="0" smtClean="0">
                <a:solidFill>
                  <a:schemeClr val="tx1"/>
                </a:solidFill>
              </a:rPr>
            </a:br>
            <a:r>
              <a:rPr lang="en-US" sz="4000" dirty="0" smtClean="0">
                <a:solidFill>
                  <a:schemeClr val="tx1"/>
                </a:solidFill>
              </a:rPr>
              <a:t>Design Patterns?</a:t>
            </a:r>
          </a:p>
        </p:txBody>
      </p:sp>
      <p:sp>
        <p:nvSpPr>
          <p:cNvPr id="64515" name="Rectangle 3"/>
          <p:cNvSpPr>
            <a:spLocks noGrp="1"/>
          </p:cNvSpPr>
          <p:nvPr>
            <p:ph type="body" idx="4294967295"/>
          </p:nvPr>
        </p:nvSpPr>
        <p:spPr>
          <a:xfrm>
            <a:off x="609600" y="1600200"/>
            <a:ext cx="8382000" cy="4525963"/>
          </a:xfrm>
        </p:spPr>
        <p:txBody>
          <a:bodyPr/>
          <a:lstStyle/>
          <a:p>
            <a:pPr>
              <a:lnSpc>
                <a:spcPct val="90000"/>
              </a:lnSpc>
            </a:pPr>
            <a:r>
              <a:rPr lang="en-US" dirty="0" smtClean="0">
                <a:solidFill>
                  <a:schemeClr val="tx1"/>
                </a:solidFill>
              </a:rPr>
              <a:t>Chat with a partner for ~5min</a:t>
            </a:r>
          </a:p>
          <a:p>
            <a:pPr>
              <a:lnSpc>
                <a:spcPct val="90000"/>
              </a:lnSpc>
            </a:pPr>
            <a:r>
              <a:rPr lang="en-US" dirty="0" smtClean="0"/>
              <a:t>(+) More efficiency / faster in your design process</a:t>
            </a:r>
          </a:p>
          <a:p>
            <a:pPr>
              <a:lnSpc>
                <a:spcPct val="90000"/>
              </a:lnSpc>
            </a:pPr>
            <a:r>
              <a:rPr lang="en-US" dirty="0" smtClean="0">
                <a:solidFill>
                  <a:schemeClr val="tx1"/>
                </a:solidFill>
              </a:rPr>
              <a:t>(+) Patterns across sites / familiarity</a:t>
            </a:r>
          </a:p>
          <a:p>
            <a:pPr>
              <a:lnSpc>
                <a:spcPct val="90000"/>
              </a:lnSpc>
            </a:pPr>
            <a:r>
              <a:rPr lang="en-US" dirty="0" smtClean="0"/>
              <a:t>(-) Hard to stand out if looks same as others</a:t>
            </a:r>
          </a:p>
          <a:p>
            <a:pPr>
              <a:lnSpc>
                <a:spcPct val="90000"/>
              </a:lnSpc>
            </a:pPr>
            <a:r>
              <a:rPr lang="en-US" dirty="0" smtClean="0">
                <a:solidFill>
                  <a:schemeClr val="tx1"/>
                </a:solidFill>
              </a:rPr>
              <a:t>(-) Sometimes conventional solutions not good, hard to break if established</a:t>
            </a:r>
          </a:p>
          <a:p>
            <a:pPr>
              <a:lnSpc>
                <a:spcPct val="90000"/>
              </a:lnSpc>
            </a:pPr>
            <a:r>
              <a:rPr lang="en-US" dirty="0" smtClean="0"/>
              <a:t>(+) Can be used across multiple </a:t>
            </a:r>
            <a:r>
              <a:rPr lang="en-US" dirty="0" err="1" smtClean="0"/>
              <a:t>touchpoints</a:t>
            </a:r>
            <a:r>
              <a:rPr lang="en-US" dirty="0" smtClean="0"/>
              <a:t> (desktop / mobile)</a:t>
            </a:r>
          </a:p>
          <a:p>
            <a:pPr>
              <a:lnSpc>
                <a:spcPct val="90000"/>
              </a:lnSpc>
            </a:pPr>
            <a:r>
              <a:rPr lang="en-US" dirty="0" smtClean="0">
                <a:solidFill>
                  <a:schemeClr val="tx1"/>
                </a:solidFill>
              </a:rPr>
              <a:t>(-) But differences in interaction across devices / industries</a:t>
            </a:r>
          </a:p>
        </p:txBody>
      </p:sp>
      <p:sp>
        <p:nvSpPr>
          <p:cNvPr id="3" name="Rectangle 2"/>
          <p:cNvSpPr/>
          <p:nvPr/>
        </p:nvSpPr>
        <p:spPr>
          <a:xfrm>
            <a:off x="-2971800" y="2286000"/>
            <a:ext cx="2057400" cy="25908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r>
              <a:rPr lang="en-US" dirty="0" smtClean="0"/>
              <a:t>(-) Applying old patterns to emerging tech might be suboptimal</a:t>
            </a:r>
          </a:p>
          <a:p>
            <a:r>
              <a:rPr lang="en-US" dirty="0" smtClean="0"/>
              <a:t>(+) Helps non-designers create better designs</a:t>
            </a:r>
          </a:p>
          <a:p>
            <a:r>
              <a:rPr lang="en-US" dirty="0" smtClean="0"/>
              <a:t>(+) Starting point for creating new patterns for new platforms</a:t>
            </a:r>
          </a:p>
          <a:p>
            <a:r>
              <a:rPr lang="en-US" dirty="0" smtClean="0"/>
              <a:t>(+) Can save money if saves time</a:t>
            </a:r>
            <a:endParaRPr lang="en-US" dirty="0"/>
          </a:p>
        </p:txBody>
      </p:sp>
    </p:spTree>
    <p:extLst>
      <p:ext uri="{BB962C8B-B14F-4D97-AF65-F5344CB8AC3E}">
        <p14:creationId xmlns:p14="http://schemas.microsoft.com/office/powerpoint/2010/main" val="2127439204"/>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6562" name="Rectangle 4"/>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6563" name="Rectangle 2"/>
          <p:cNvSpPr>
            <a:spLocks noGrp="1"/>
          </p:cNvSpPr>
          <p:nvPr>
            <p:ph type="title" idx="4294967295"/>
          </p:nvPr>
        </p:nvSpPr>
        <p:spPr/>
        <p:txBody>
          <a:bodyPr/>
          <a:lstStyle/>
          <a:p>
            <a:r>
              <a:rPr lang="en-US" sz="4000" smtClean="0"/>
              <a:t>Some Cons of Design Patterns</a:t>
            </a:r>
          </a:p>
        </p:txBody>
      </p:sp>
      <p:sp>
        <p:nvSpPr>
          <p:cNvPr id="66564" name="Rectangle 3"/>
          <p:cNvSpPr>
            <a:spLocks noGrp="1"/>
          </p:cNvSpPr>
          <p:nvPr>
            <p:ph type="body" idx="4294967295"/>
          </p:nvPr>
        </p:nvSpPr>
        <p:spPr>
          <a:xfrm>
            <a:off x="609600" y="1600200"/>
            <a:ext cx="8077200" cy="4800600"/>
          </a:xfrm>
        </p:spPr>
        <p:txBody>
          <a:bodyPr/>
          <a:lstStyle/>
          <a:p>
            <a:r>
              <a:rPr lang="en-US" dirty="0" smtClean="0">
                <a:solidFill>
                  <a:schemeClr val="tx1"/>
                </a:solidFill>
              </a:rPr>
              <a:t>May lead to conventional designs</a:t>
            </a:r>
          </a:p>
          <a:p>
            <a:r>
              <a:rPr lang="en-US" dirty="0" smtClean="0">
                <a:solidFill>
                  <a:schemeClr val="tx1"/>
                </a:solidFill>
              </a:rPr>
              <a:t>May not have good existing solutions</a:t>
            </a:r>
          </a:p>
          <a:p>
            <a:r>
              <a:rPr lang="en-US" dirty="0" smtClean="0">
                <a:solidFill>
                  <a:schemeClr val="tx1"/>
                </a:solidFill>
              </a:rPr>
              <a:t>Time it takes to find an appropriate design pattern</a:t>
            </a:r>
          </a:p>
          <a:p>
            <a:pPr lvl="1"/>
            <a:r>
              <a:rPr lang="en-US" dirty="0" smtClean="0">
                <a:solidFill>
                  <a:schemeClr val="tx1"/>
                </a:solidFill>
              </a:rPr>
              <a:t>Scalability issues if you have hundreds</a:t>
            </a:r>
          </a:p>
          <a:p>
            <a:r>
              <a:rPr lang="en-US" dirty="0" smtClean="0">
                <a:solidFill>
                  <a:schemeClr val="tx1"/>
                </a:solidFill>
              </a:rPr>
              <a:t>May get stuck or be inappropriate if technology or convention changes</a:t>
            </a:r>
          </a:p>
          <a:p>
            <a:pPr lvl="1"/>
            <a:r>
              <a:rPr lang="en-US" dirty="0" smtClean="0">
                <a:solidFill>
                  <a:schemeClr val="tx1"/>
                </a:solidFill>
              </a:rPr>
              <a:t>Ex. Before and after AJAX web sites</a:t>
            </a:r>
          </a:p>
          <a:p>
            <a:pPr lvl="1"/>
            <a:r>
              <a:rPr lang="en-US" dirty="0" smtClean="0">
                <a:solidFill>
                  <a:schemeClr val="tx1"/>
                </a:solidFill>
              </a:rPr>
              <a:t>Ex. Before and after touchscreen (iPhone)</a:t>
            </a:r>
          </a:p>
        </p:txBody>
      </p:sp>
    </p:spTree>
  </p:cSld>
  <p:clrMapOvr>
    <a:masterClrMapping/>
  </p:clrMapOvr>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7586" name="Rectangle 5"/>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67587" name="Rectangle 2"/>
          <p:cNvSpPr>
            <a:spLocks noGrp="1"/>
          </p:cNvSpPr>
          <p:nvPr>
            <p:ph type="title" idx="4294967295"/>
          </p:nvPr>
        </p:nvSpPr>
        <p:spPr/>
        <p:txBody>
          <a:bodyPr/>
          <a:lstStyle/>
          <a:p>
            <a:r>
              <a:rPr lang="en-US" sz="4000" smtClean="0"/>
              <a:t>Some Pros of Design Patterns</a:t>
            </a:r>
          </a:p>
        </p:txBody>
      </p:sp>
      <p:sp>
        <p:nvSpPr>
          <p:cNvPr id="67588" name="Rectangle 3"/>
          <p:cNvSpPr>
            <a:spLocks noGrp="1"/>
          </p:cNvSpPr>
          <p:nvPr>
            <p:ph type="body" idx="4294967295"/>
          </p:nvPr>
        </p:nvSpPr>
        <p:spPr>
          <a:xfrm>
            <a:off x="609600" y="1417638"/>
            <a:ext cx="8077200" cy="4945062"/>
          </a:xfrm>
        </p:spPr>
        <p:txBody>
          <a:bodyPr/>
          <a:lstStyle/>
          <a:p>
            <a:pPr>
              <a:lnSpc>
                <a:spcPct val="90000"/>
              </a:lnSpc>
            </a:pPr>
            <a:r>
              <a:rPr lang="en-US" dirty="0" smtClean="0">
                <a:solidFill>
                  <a:schemeClr val="tx1"/>
                </a:solidFill>
              </a:rPr>
              <a:t>Can help novice and expert designers</a:t>
            </a:r>
          </a:p>
          <a:p>
            <a:pPr>
              <a:lnSpc>
                <a:spcPct val="90000"/>
              </a:lnSpc>
            </a:pPr>
            <a:r>
              <a:rPr lang="en-US" dirty="0" smtClean="0">
                <a:solidFill>
                  <a:schemeClr val="tx1"/>
                </a:solidFill>
              </a:rPr>
              <a:t>More consistent look and feel</a:t>
            </a:r>
          </a:p>
          <a:p>
            <a:pPr lvl="1">
              <a:lnSpc>
                <a:spcPct val="90000"/>
              </a:lnSpc>
            </a:pPr>
            <a:r>
              <a:rPr lang="en-US" dirty="0" smtClean="0">
                <a:solidFill>
                  <a:schemeClr val="tx1"/>
                </a:solidFill>
              </a:rPr>
              <a:t>Ex. It will feel like an Android app or an iOS app</a:t>
            </a:r>
          </a:p>
          <a:p>
            <a:pPr>
              <a:lnSpc>
                <a:spcPct val="90000"/>
              </a:lnSpc>
            </a:pPr>
            <a:r>
              <a:rPr lang="en-US" dirty="0" smtClean="0">
                <a:solidFill>
                  <a:schemeClr val="tx1"/>
                </a:solidFill>
              </a:rPr>
              <a:t>Previously mentioned benefits:</a:t>
            </a:r>
          </a:p>
          <a:p>
            <a:pPr lvl="1">
              <a:lnSpc>
                <a:spcPct val="90000"/>
              </a:lnSpc>
            </a:pPr>
            <a:r>
              <a:rPr lang="en-US" dirty="0" smtClean="0">
                <a:solidFill>
                  <a:schemeClr val="tx1"/>
                </a:solidFill>
              </a:rPr>
              <a:t>Don’t re-invent the wheel</a:t>
            </a:r>
          </a:p>
          <a:p>
            <a:pPr lvl="1">
              <a:lnSpc>
                <a:spcPct val="90000"/>
              </a:lnSpc>
            </a:pPr>
            <a:r>
              <a:rPr lang="en-US" dirty="0" smtClean="0">
                <a:solidFill>
                  <a:schemeClr val="tx1"/>
                </a:solidFill>
              </a:rPr>
              <a:t>People already familiar with many patterns</a:t>
            </a:r>
          </a:p>
          <a:p>
            <a:pPr lvl="2">
              <a:lnSpc>
                <a:spcPct val="90000"/>
              </a:lnSpc>
            </a:pPr>
            <a:r>
              <a:rPr lang="en-US" dirty="0" smtClean="0">
                <a:solidFill>
                  <a:schemeClr val="tx1"/>
                </a:solidFill>
                <a:latin typeface="Calibri" pitchFamily="34" charset="0"/>
              </a:rPr>
              <a:t>Spend more time on other sites</a:t>
            </a:r>
          </a:p>
          <a:p>
            <a:pPr lvl="1">
              <a:lnSpc>
                <a:spcPct val="90000"/>
              </a:lnSpc>
            </a:pPr>
            <a:r>
              <a:rPr lang="en-US" dirty="0" smtClean="0">
                <a:solidFill>
                  <a:schemeClr val="tx1"/>
                </a:solidFill>
              </a:rPr>
              <a:t>Common vocabulary</a:t>
            </a:r>
          </a:p>
          <a:p>
            <a:pPr lvl="1">
              <a:lnSpc>
                <a:spcPct val="90000"/>
              </a:lnSpc>
            </a:pPr>
            <a:r>
              <a:rPr lang="en-US" dirty="0" smtClean="0">
                <a:solidFill>
                  <a:schemeClr val="tx1"/>
                </a:solidFill>
              </a:rPr>
              <a:t>Inspiration for ideas</a:t>
            </a:r>
          </a:p>
          <a:p>
            <a:pPr lvl="1">
              <a:lnSpc>
                <a:spcPct val="90000"/>
              </a:lnSpc>
            </a:pPr>
            <a:r>
              <a:rPr lang="en-US" dirty="0" smtClean="0">
                <a:solidFill>
                  <a:schemeClr val="tx1"/>
                </a:solidFill>
              </a:rPr>
              <a:t>Can help with finding usability problems</a:t>
            </a:r>
          </a:p>
          <a:p>
            <a:pPr lvl="1">
              <a:lnSpc>
                <a:spcPct val="90000"/>
              </a:lnSpc>
            </a:pPr>
            <a:r>
              <a:rPr lang="en-US" dirty="0" smtClean="0">
                <a:solidFill>
                  <a:schemeClr val="tx1"/>
                </a:solidFill>
              </a:rPr>
              <a:t>More likely to be a tested design (large companies)</a:t>
            </a:r>
          </a:p>
          <a:p>
            <a:pPr>
              <a:lnSpc>
                <a:spcPct val="90000"/>
              </a:lnSpc>
            </a:pPr>
            <a:endParaRPr lang="en-US" dirty="0" smtClean="0">
              <a:solidFill>
                <a:schemeClr val="tx1"/>
              </a:solidFill>
            </a:endParaRPr>
          </a:p>
        </p:txBody>
      </p:sp>
    </p:spTree>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8610" name="Title 1"/>
          <p:cNvSpPr>
            <a:spLocks noGrp="1"/>
          </p:cNvSpPr>
          <p:nvPr>
            <p:ph type="title"/>
          </p:nvPr>
        </p:nvSpPr>
        <p:spPr/>
        <p:txBody>
          <a:bodyPr/>
          <a:lstStyle/>
          <a:p>
            <a:r>
              <a:rPr lang="en-US" dirty="0" smtClean="0"/>
              <a:t>Do Design Patterns Stifle Creativity?</a:t>
            </a:r>
          </a:p>
        </p:txBody>
      </p:sp>
      <p:sp>
        <p:nvSpPr>
          <p:cNvPr id="68611" name="Content Placeholder 2"/>
          <p:cNvSpPr>
            <a:spLocks noGrp="1"/>
          </p:cNvSpPr>
          <p:nvPr>
            <p:ph idx="1"/>
          </p:nvPr>
        </p:nvSpPr>
        <p:spPr>
          <a:xfrm>
            <a:off x="609600" y="1600200"/>
            <a:ext cx="8305800" cy="4525963"/>
          </a:xfrm>
        </p:spPr>
        <p:txBody>
          <a:bodyPr/>
          <a:lstStyle/>
          <a:p>
            <a:r>
              <a:rPr lang="en-US" dirty="0" smtClean="0"/>
              <a:t>My argument: Web design and smartphone app design mostly stable now</a:t>
            </a:r>
          </a:p>
          <a:p>
            <a:pPr lvl="1"/>
            <a:r>
              <a:rPr lang="en-US" dirty="0" smtClean="0"/>
              <a:t>If so, </a:t>
            </a:r>
            <a:r>
              <a:rPr lang="en-US" dirty="0"/>
              <a:t>then </a:t>
            </a:r>
            <a:r>
              <a:rPr lang="en-US" dirty="0" smtClean="0"/>
              <a:t>most </a:t>
            </a:r>
            <a:r>
              <a:rPr lang="en-US" dirty="0"/>
              <a:t>of the innovation and value you can offer </a:t>
            </a:r>
            <a:r>
              <a:rPr lang="en-US" dirty="0" smtClean="0"/>
              <a:t>as a UX designer won’t </a:t>
            </a:r>
            <a:r>
              <a:rPr lang="en-US" dirty="0"/>
              <a:t>be in radical new visuals, layouts, </a:t>
            </a:r>
            <a:r>
              <a:rPr lang="en-US" dirty="0" smtClean="0"/>
              <a:t>interactions</a:t>
            </a:r>
          </a:p>
          <a:p>
            <a:pPr lvl="1"/>
            <a:r>
              <a:rPr lang="en-US" dirty="0" smtClean="0"/>
              <a:t>Instead, use design patterns so you focus on the more creative parts of design rather than parts that have already been well-solved</a:t>
            </a:r>
          </a:p>
          <a:p>
            <a:pPr lvl="1"/>
            <a:r>
              <a:rPr lang="en-US" dirty="0" smtClean="0"/>
              <a:t>Exception: really new areas, like AR, autonomous, </a:t>
            </a:r>
            <a:r>
              <a:rPr lang="en-US" dirty="0" err="1" smtClean="0"/>
              <a:t>etc</a:t>
            </a:r>
            <a:endParaRPr lang="en-US" sz="1600" dirty="0" smtClean="0"/>
          </a:p>
          <a:p>
            <a:r>
              <a:rPr lang="en-US" dirty="0" smtClean="0"/>
              <a:t>Next slides show evolution of the web</a:t>
            </a:r>
          </a:p>
          <a:p>
            <a:pPr lvl="1"/>
            <a:endParaRPr lang="en-US" dirty="0"/>
          </a:p>
        </p:txBody>
      </p:sp>
    </p:spTree>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The First Web Page</a:t>
            </a:r>
            <a:endParaRPr lang="en-US" dirty="0"/>
          </a:p>
        </p:txBody>
      </p:sp>
      <p:sp>
        <p:nvSpPr>
          <p:cNvPr id="3" name="Content Placeholder 2"/>
          <p:cNvSpPr>
            <a:spLocks noGrp="1"/>
          </p:cNvSpPr>
          <p:nvPr>
            <p:ph idx="1"/>
          </p:nvPr>
        </p:nvSpPr>
        <p:spPr/>
        <p:txBody>
          <a:bodyPr/>
          <a:lstStyle/>
          <a:p>
            <a:endParaRPr lang="en-US"/>
          </a:p>
        </p:txBody>
      </p:sp>
      <p:pic>
        <p:nvPicPr>
          <p:cNvPr id="4" name="Picture 2" descr="C:\Users\jasonh\Desktop\firstwebsite.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 y="1160657"/>
            <a:ext cx="9144000" cy="56973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661308836"/>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9634" name="Rectangle 2"/>
          <p:cNvSpPr>
            <a:spLocks noGrp="1"/>
          </p:cNvSpPr>
          <p:nvPr>
            <p:ph type="title" idx="4294967295"/>
          </p:nvPr>
        </p:nvSpPr>
        <p:spPr/>
        <p:txBody>
          <a:bodyPr/>
          <a:lstStyle/>
          <a:p>
            <a:endParaRPr lang="en-US" smtClean="0"/>
          </a:p>
        </p:txBody>
      </p:sp>
      <p:sp>
        <p:nvSpPr>
          <p:cNvPr id="69635" name="Rectangle 3"/>
          <p:cNvSpPr>
            <a:spLocks noGrp="1"/>
          </p:cNvSpPr>
          <p:nvPr>
            <p:ph type="body" idx="4294967295"/>
          </p:nvPr>
        </p:nvSpPr>
        <p:spPr/>
        <p:txBody>
          <a:bodyPr/>
          <a:lstStyle/>
          <a:p>
            <a:endParaRPr lang="en-US" smtClean="0"/>
          </a:p>
        </p:txBody>
      </p:sp>
      <p:pic>
        <p:nvPicPr>
          <p:cNvPr id="69636" name="Picture 4" descr="Microsoft_starma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9750" y="0"/>
            <a:ext cx="6089650"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682" name="Rectangle 2"/>
          <p:cNvSpPr>
            <a:spLocks noGrp="1"/>
          </p:cNvSpPr>
          <p:nvPr>
            <p:ph type="title" idx="4294967295"/>
          </p:nvPr>
        </p:nvSpPr>
        <p:spPr/>
        <p:txBody>
          <a:bodyPr/>
          <a:lstStyle/>
          <a:p>
            <a:r>
              <a:rPr lang="en-US" smtClean="0"/>
              <a:t>Yahoo 1994</a:t>
            </a:r>
          </a:p>
        </p:txBody>
      </p:sp>
      <p:sp>
        <p:nvSpPr>
          <p:cNvPr id="71683" name="Rectangle 3"/>
          <p:cNvSpPr>
            <a:spLocks noGrp="1"/>
          </p:cNvSpPr>
          <p:nvPr>
            <p:ph type="body" idx="4294967295"/>
          </p:nvPr>
        </p:nvSpPr>
        <p:spPr/>
        <p:txBody>
          <a:bodyPr/>
          <a:lstStyle/>
          <a:p>
            <a:endParaRPr lang="en-US" smtClean="0"/>
          </a:p>
        </p:txBody>
      </p:sp>
      <p:pic>
        <p:nvPicPr>
          <p:cNvPr id="71684" name="Picture 5" descr="yahoo_1473490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046163"/>
            <a:ext cx="9144000" cy="596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p:cNvSpPr>
          <p:nvPr>
            <p:ph type="title" idx="4294967295"/>
          </p:nvPr>
        </p:nvSpPr>
        <p:spPr/>
        <p:txBody>
          <a:bodyPr/>
          <a:lstStyle/>
          <a:p>
            <a:r>
              <a:rPr lang="en-US" smtClean="0"/>
              <a:t>Whitehouse.gov 1994</a:t>
            </a:r>
          </a:p>
        </p:txBody>
      </p:sp>
      <p:sp>
        <p:nvSpPr>
          <p:cNvPr id="74755" name="Rectangle 3"/>
          <p:cNvSpPr>
            <a:spLocks noGrp="1"/>
          </p:cNvSpPr>
          <p:nvPr>
            <p:ph type="body" idx="4294967295"/>
          </p:nvPr>
        </p:nvSpPr>
        <p:spPr/>
        <p:txBody>
          <a:bodyPr/>
          <a:lstStyle/>
          <a:p>
            <a:endParaRPr lang="en-US" smtClean="0"/>
          </a:p>
        </p:txBody>
      </p:sp>
      <p:pic>
        <p:nvPicPr>
          <p:cNvPr id="74756" name="Picture 5" descr="whitehouse_147352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763"/>
            <a:ext cx="9144000" cy="596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42" name="Title 1"/>
          <p:cNvSpPr>
            <a:spLocks noGrp="1"/>
          </p:cNvSpPr>
          <p:nvPr>
            <p:ph type="title"/>
          </p:nvPr>
        </p:nvSpPr>
        <p:spPr/>
        <p:txBody>
          <a:bodyPr/>
          <a:lstStyle/>
          <a:p>
            <a:endParaRPr lang="en-US" smtClean="0"/>
          </a:p>
        </p:txBody>
      </p:sp>
      <p:sp>
        <p:nvSpPr>
          <p:cNvPr id="10243" name="Content Placeholder 2"/>
          <p:cNvSpPr>
            <a:spLocks noGrp="1"/>
          </p:cNvSpPr>
          <p:nvPr>
            <p:ph idx="1"/>
          </p:nvPr>
        </p:nvSpPr>
        <p:spPr/>
        <p:txBody>
          <a:bodyPr/>
          <a:lstStyle/>
          <a:p>
            <a:endParaRPr lang="en-US" smtClean="0"/>
          </a:p>
        </p:txBody>
      </p:sp>
      <p:pic>
        <p:nvPicPr>
          <p:cNvPr id="10244" name="Picture 6" descr="C:\Users\jasonh\Downloads\Homepage - CMU - Carnegie Mellon University.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50" y="-76200"/>
            <a:ext cx="9163050" cy="210280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706" name="Rectangle 2"/>
          <p:cNvSpPr>
            <a:spLocks noGrp="1"/>
          </p:cNvSpPr>
          <p:nvPr>
            <p:ph type="title" idx="4294967295"/>
          </p:nvPr>
        </p:nvSpPr>
        <p:spPr/>
        <p:txBody>
          <a:bodyPr/>
          <a:lstStyle/>
          <a:p>
            <a:r>
              <a:rPr lang="en-US" smtClean="0"/>
              <a:t>MSN 1995</a:t>
            </a:r>
          </a:p>
        </p:txBody>
      </p:sp>
      <p:sp>
        <p:nvSpPr>
          <p:cNvPr id="72707" name="Rectangle 3"/>
          <p:cNvSpPr>
            <a:spLocks noGrp="1"/>
          </p:cNvSpPr>
          <p:nvPr>
            <p:ph type="body" idx="4294967295"/>
          </p:nvPr>
        </p:nvSpPr>
        <p:spPr/>
        <p:txBody>
          <a:bodyPr/>
          <a:lstStyle/>
          <a:p>
            <a:endParaRPr lang="en-US" smtClean="0"/>
          </a:p>
        </p:txBody>
      </p:sp>
      <p:pic>
        <p:nvPicPr>
          <p:cNvPr id="72708" name="Picture 5" descr="msn_1473498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917575"/>
            <a:ext cx="9144000" cy="59642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3730" name="Rectangle 2"/>
          <p:cNvSpPr>
            <a:spLocks noGrp="1"/>
          </p:cNvSpPr>
          <p:nvPr>
            <p:ph type="title" idx="4294967295"/>
          </p:nvPr>
        </p:nvSpPr>
        <p:spPr/>
        <p:txBody>
          <a:bodyPr/>
          <a:lstStyle/>
          <a:p>
            <a:r>
              <a:rPr lang="en-US" smtClean="0"/>
              <a:t>Apple 1996</a:t>
            </a:r>
          </a:p>
        </p:txBody>
      </p:sp>
      <p:sp>
        <p:nvSpPr>
          <p:cNvPr id="73731" name="Rectangle 3"/>
          <p:cNvSpPr>
            <a:spLocks noGrp="1"/>
          </p:cNvSpPr>
          <p:nvPr>
            <p:ph type="body" idx="4294967295"/>
          </p:nvPr>
        </p:nvSpPr>
        <p:spPr/>
        <p:txBody>
          <a:bodyPr/>
          <a:lstStyle/>
          <a:p>
            <a:endParaRPr lang="en-US" smtClean="0"/>
          </a:p>
        </p:txBody>
      </p:sp>
      <p:pic>
        <p:nvPicPr>
          <p:cNvPr id="73732" name="Picture 5" descr="apple_1473503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763"/>
            <a:ext cx="9144000" cy="596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6802" name="Rectangle 2"/>
          <p:cNvSpPr>
            <a:spLocks noGrp="1"/>
          </p:cNvSpPr>
          <p:nvPr>
            <p:ph type="title" idx="4294967295"/>
          </p:nvPr>
        </p:nvSpPr>
        <p:spPr/>
        <p:txBody>
          <a:bodyPr/>
          <a:lstStyle/>
          <a:p>
            <a:r>
              <a:rPr lang="en-US" smtClean="0"/>
              <a:t>Dell 1996</a:t>
            </a:r>
          </a:p>
        </p:txBody>
      </p:sp>
      <p:sp>
        <p:nvSpPr>
          <p:cNvPr id="76803" name="Rectangle 3"/>
          <p:cNvSpPr>
            <a:spLocks noGrp="1"/>
          </p:cNvSpPr>
          <p:nvPr>
            <p:ph type="body" idx="4294967295"/>
          </p:nvPr>
        </p:nvSpPr>
        <p:spPr/>
        <p:txBody>
          <a:bodyPr/>
          <a:lstStyle/>
          <a:p>
            <a:endParaRPr lang="en-US" smtClean="0"/>
          </a:p>
        </p:txBody>
      </p:sp>
      <p:pic>
        <p:nvPicPr>
          <p:cNvPr id="76804" name="Picture 5" descr="dell_1473602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763"/>
            <a:ext cx="9144000" cy="596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962645550"/>
      </p:ext>
    </p:extLst>
  </p:cSld>
  <p:clrMapOvr>
    <a:masterClrMapping/>
  </p:clrMapOvr>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0658" name="Rectangle 2"/>
          <p:cNvSpPr>
            <a:spLocks noGrp="1"/>
          </p:cNvSpPr>
          <p:nvPr>
            <p:ph type="title" idx="4294967295"/>
          </p:nvPr>
        </p:nvSpPr>
        <p:spPr/>
        <p:txBody>
          <a:bodyPr/>
          <a:lstStyle/>
          <a:p>
            <a:r>
              <a:rPr lang="en-US" smtClean="0"/>
              <a:t>Google 1997</a:t>
            </a:r>
          </a:p>
        </p:txBody>
      </p:sp>
      <p:sp>
        <p:nvSpPr>
          <p:cNvPr id="70659" name="Rectangle 3"/>
          <p:cNvSpPr>
            <a:spLocks noGrp="1"/>
          </p:cNvSpPr>
          <p:nvPr>
            <p:ph type="body" idx="4294967295"/>
          </p:nvPr>
        </p:nvSpPr>
        <p:spPr/>
        <p:txBody>
          <a:bodyPr/>
          <a:lstStyle/>
          <a:p>
            <a:endParaRPr lang="en-US" smtClean="0"/>
          </a:p>
        </p:txBody>
      </p:sp>
      <p:pic>
        <p:nvPicPr>
          <p:cNvPr id="70660" name="Picture 4" descr="google199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71600"/>
            <a:ext cx="9144000" cy="55197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5778" name="Rectangle 2"/>
          <p:cNvSpPr>
            <a:spLocks noGrp="1"/>
          </p:cNvSpPr>
          <p:nvPr>
            <p:ph type="title" idx="4294967295"/>
          </p:nvPr>
        </p:nvSpPr>
        <p:spPr/>
        <p:txBody>
          <a:bodyPr/>
          <a:lstStyle/>
          <a:p>
            <a:r>
              <a:rPr lang="en-US" smtClean="0"/>
              <a:t>Blogger 1999</a:t>
            </a:r>
          </a:p>
        </p:txBody>
      </p:sp>
      <p:sp>
        <p:nvSpPr>
          <p:cNvPr id="75779" name="Rectangle 3"/>
          <p:cNvSpPr>
            <a:spLocks noGrp="1"/>
          </p:cNvSpPr>
          <p:nvPr>
            <p:ph type="body" idx="4294967295"/>
          </p:nvPr>
        </p:nvSpPr>
        <p:spPr/>
        <p:txBody>
          <a:bodyPr/>
          <a:lstStyle/>
          <a:p>
            <a:endParaRPr lang="en-US" smtClean="0"/>
          </a:p>
        </p:txBody>
      </p:sp>
      <p:pic>
        <p:nvPicPr>
          <p:cNvPr id="75780" name="Picture 5" descr="blogger_1473614a"/>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893763"/>
            <a:ext cx="9144000" cy="596423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7826" name="Title 1"/>
          <p:cNvSpPr>
            <a:spLocks noGrp="1"/>
          </p:cNvSpPr>
          <p:nvPr>
            <p:ph type="title"/>
          </p:nvPr>
        </p:nvSpPr>
        <p:spPr/>
        <p:txBody>
          <a:bodyPr/>
          <a:lstStyle/>
          <a:p>
            <a:endParaRPr lang="en-US" smtClean="0"/>
          </a:p>
        </p:txBody>
      </p:sp>
      <p:sp>
        <p:nvSpPr>
          <p:cNvPr id="77827" name="Content Placeholder 2"/>
          <p:cNvSpPr>
            <a:spLocks noGrp="1"/>
          </p:cNvSpPr>
          <p:nvPr>
            <p:ph idx="1"/>
          </p:nvPr>
        </p:nvSpPr>
        <p:spPr/>
        <p:txBody>
          <a:bodyPr/>
          <a:lstStyle/>
          <a:p>
            <a:endParaRPr lang="en-US" smtClean="0"/>
          </a:p>
        </p:txBody>
      </p:sp>
      <p:pic>
        <p:nvPicPr>
          <p:cNvPr id="77828" name="Picture 2" descr="http://www.cs.cmu.edu/~jasonh/blog/evolution-big.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700" y="-3175"/>
            <a:ext cx="9204325"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8850" name="Title 1"/>
          <p:cNvSpPr>
            <a:spLocks noGrp="1"/>
          </p:cNvSpPr>
          <p:nvPr>
            <p:ph type="title"/>
          </p:nvPr>
        </p:nvSpPr>
        <p:spPr/>
        <p:txBody>
          <a:bodyPr/>
          <a:lstStyle/>
          <a:p>
            <a:endParaRPr lang="en-US" smtClean="0"/>
          </a:p>
        </p:txBody>
      </p:sp>
      <p:sp>
        <p:nvSpPr>
          <p:cNvPr id="78851" name="Content Placeholder 2"/>
          <p:cNvSpPr>
            <a:spLocks noGrp="1"/>
          </p:cNvSpPr>
          <p:nvPr>
            <p:ph idx="1"/>
          </p:nvPr>
        </p:nvSpPr>
        <p:spPr/>
        <p:txBody>
          <a:bodyPr/>
          <a:lstStyle/>
          <a:p>
            <a:endParaRPr lang="en-US" smtClean="0"/>
          </a:p>
        </p:txBody>
      </p:sp>
      <p:pic>
        <p:nvPicPr>
          <p:cNvPr id="78852" name="Picture 4"/>
          <p:cNvPicPr>
            <a:picLocks noChangeAspect="1" noChangeArrowheads="1"/>
          </p:cNvPicPr>
          <p:nvPr/>
        </p:nvPicPr>
        <p:blipFill>
          <a:blip r:embed="rId3">
            <a:extLst>
              <a:ext uri="{28A0092B-C50C-407E-A947-70E740481C1C}">
                <a14:useLocalDpi xmlns:a14="http://schemas.microsoft.com/office/drawing/2010/main" val="0"/>
              </a:ext>
            </a:extLst>
          </a:blip>
          <a:srcRect l="50000"/>
          <a:stretch>
            <a:fillRect/>
          </a:stretch>
        </p:blipFill>
        <p:spPr bwMode="auto">
          <a:xfrm>
            <a:off x="1984375" y="3441700"/>
            <a:ext cx="7159625"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8853" name="Picture 4"/>
          <p:cNvPicPr>
            <a:picLocks noChangeAspect="1" noChangeArrowheads="1"/>
          </p:cNvPicPr>
          <p:nvPr/>
        </p:nvPicPr>
        <p:blipFill>
          <a:blip r:embed="rId3">
            <a:extLst>
              <a:ext uri="{28A0092B-C50C-407E-A947-70E740481C1C}">
                <a14:useLocalDpi xmlns:a14="http://schemas.microsoft.com/office/drawing/2010/main" val="0"/>
              </a:ext>
            </a:extLst>
          </a:blip>
          <a:srcRect r="49792"/>
          <a:stretch>
            <a:fillRect/>
          </a:stretch>
        </p:blipFill>
        <p:spPr bwMode="auto">
          <a:xfrm>
            <a:off x="0" y="12700"/>
            <a:ext cx="7188200" cy="3429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9874" name="Title 1"/>
          <p:cNvSpPr>
            <a:spLocks noGrp="1"/>
          </p:cNvSpPr>
          <p:nvPr>
            <p:ph type="title"/>
          </p:nvPr>
        </p:nvSpPr>
        <p:spPr/>
        <p:txBody>
          <a:bodyPr/>
          <a:lstStyle/>
          <a:p>
            <a:endParaRPr lang="en-US" smtClean="0"/>
          </a:p>
        </p:txBody>
      </p:sp>
      <p:sp>
        <p:nvSpPr>
          <p:cNvPr id="79875" name="Content Placeholder 2"/>
          <p:cNvSpPr>
            <a:spLocks noGrp="1"/>
          </p:cNvSpPr>
          <p:nvPr>
            <p:ph idx="1"/>
          </p:nvPr>
        </p:nvSpPr>
        <p:spPr/>
        <p:txBody>
          <a:bodyPr/>
          <a:lstStyle/>
          <a:p>
            <a:endParaRPr lang="en-US" smtClean="0"/>
          </a:p>
        </p:txBody>
      </p:sp>
      <p:pic>
        <p:nvPicPr>
          <p:cNvPr id="7987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753600" y="2133600"/>
            <a:ext cx="9129712"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9877"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0"/>
            <a:ext cx="9134475"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0" name="Picture 2" descr="C:\Users\jasonh\Desktop\zz.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09600" y="2209800"/>
            <a:ext cx="10160000" cy="4714875"/>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0898" name="Title 1"/>
          <p:cNvSpPr>
            <a:spLocks noGrp="1"/>
          </p:cNvSpPr>
          <p:nvPr>
            <p:ph type="title"/>
          </p:nvPr>
        </p:nvSpPr>
        <p:spPr/>
        <p:txBody>
          <a:bodyPr/>
          <a:lstStyle/>
          <a:p>
            <a:endParaRPr lang="en-US" smtClean="0"/>
          </a:p>
        </p:txBody>
      </p:sp>
      <p:sp>
        <p:nvSpPr>
          <p:cNvPr id="80899" name="Content Placeholder 2"/>
          <p:cNvSpPr>
            <a:spLocks noGrp="1"/>
          </p:cNvSpPr>
          <p:nvPr>
            <p:ph idx="1"/>
          </p:nvPr>
        </p:nvSpPr>
        <p:spPr/>
        <p:txBody>
          <a:bodyPr/>
          <a:lstStyle/>
          <a:p>
            <a:endParaRPr lang="en-US" smtClean="0"/>
          </a:p>
        </p:txBody>
      </p:sp>
      <p:pic>
        <p:nvPicPr>
          <p:cNvPr id="8090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1828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0901"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000" y="2274888"/>
            <a:ext cx="9150350" cy="5240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3074"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0455" y="2209800"/>
            <a:ext cx="9184456" cy="53165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22" name="Title 1"/>
          <p:cNvSpPr>
            <a:spLocks noGrp="1"/>
          </p:cNvSpPr>
          <p:nvPr>
            <p:ph type="title"/>
          </p:nvPr>
        </p:nvSpPr>
        <p:spPr/>
        <p:txBody>
          <a:bodyPr/>
          <a:lstStyle/>
          <a:p>
            <a:endParaRPr lang="en-US" smtClean="0"/>
          </a:p>
        </p:txBody>
      </p:sp>
      <p:sp>
        <p:nvSpPr>
          <p:cNvPr id="81923" name="Content Placeholder 2"/>
          <p:cNvSpPr>
            <a:spLocks noGrp="1"/>
          </p:cNvSpPr>
          <p:nvPr>
            <p:ph idx="1"/>
          </p:nvPr>
        </p:nvSpPr>
        <p:spPr/>
        <p:txBody>
          <a:bodyPr/>
          <a:lstStyle/>
          <a:p>
            <a:endParaRPr lang="en-US" smtClean="0"/>
          </a:p>
        </p:txBody>
      </p:sp>
      <p:pic>
        <p:nvPicPr>
          <p:cNvPr id="8192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187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192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677400" y="2300288"/>
            <a:ext cx="9156700" cy="524351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descr="C:\Users\jasonh\Downloads\FireShot\zz.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2700" y="2286000"/>
            <a:ext cx="9613900" cy="4572000"/>
          </a:xfrm>
          <a:prstGeom prst="rect">
            <a:avLst/>
          </a:prstGeom>
          <a:noFill/>
          <a:extLst>
            <a:ext uri="{909E8E84-426E-40DD-AFC4-6F175D3DCCD1}">
              <a14:hiddenFill xmlns:a14="http://schemas.microsoft.com/office/drawing/2010/main">
                <a:solidFill>
                  <a:srgbClr val="FFFFFF"/>
                </a:solidFill>
              </a14:hiddenFill>
            </a:ext>
          </a:extLst>
        </p:spPr>
      </p:pic>
    </p:spTree>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266" name="Title 1"/>
          <p:cNvSpPr>
            <a:spLocks noGrp="1"/>
          </p:cNvSpPr>
          <p:nvPr>
            <p:ph type="title"/>
          </p:nvPr>
        </p:nvSpPr>
        <p:spPr/>
        <p:txBody>
          <a:bodyPr/>
          <a:lstStyle/>
          <a:p>
            <a:r>
              <a:rPr lang="en-US" smtClean="0"/>
              <a:t>Four Different Navigation Bars</a:t>
            </a:r>
            <a:br>
              <a:rPr lang="en-US" smtClean="0"/>
            </a:br>
            <a:r>
              <a:rPr lang="en-US" sz="2800" smtClean="0"/>
              <a:t>Same in Essence But Different in Specifics</a:t>
            </a:r>
            <a:endParaRPr lang="en-US" smtClean="0"/>
          </a:p>
        </p:txBody>
      </p:sp>
      <p:sp>
        <p:nvSpPr>
          <p:cNvPr id="11267" name="Content Placeholder 2"/>
          <p:cNvSpPr>
            <a:spLocks noGrp="1"/>
          </p:cNvSpPr>
          <p:nvPr>
            <p:ph idx="1"/>
          </p:nvPr>
        </p:nvSpPr>
        <p:spPr/>
        <p:txBody>
          <a:bodyPr/>
          <a:lstStyle/>
          <a:p>
            <a:endParaRPr lang="en-US" smtClean="0"/>
          </a:p>
        </p:txBody>
      </p:sp>
      <p:pic>
        <p:nvPicPr>
          <p:cNvPr id="11268" name="Picture 3"/>
          <p:cNvPicPr>
            <a:picLocks noChangeAspect="1" noChangeArrowheads="1"/>
          </p:cNvPicPr>
          <p:nvPr/>
        </p:nvPicPr>
        <p:blipFill>
          <a:blip r:embed="rId2">
            <a:extLst>
              <a:ext uri="{28A0092B-C50C-407E-A947-70E740481C1C}">
                <a14:useLocalDpi xmlns:a14="http://schemas.microsoft.com/office/drawing/2010/main" val="0"/>
              </a:ext>
            </a:extLst>
          </a:blip>
          <a:srcRect b="85658"/>
          <a:stretch>
            <a:fillRect/>
          </a:stretch>
        </p:blipFill>
        <p:spPr bwMode="auto">
          <a:xfrm>
            <a:off x="0" y="1371600"/>
            <a:ext cx="91503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69" name="Picture 2"/>
          <p:cNvPicPr>
            <a:picLocks noChangeAspect="1" noChangeArrowheads="1"/>
          </p:cNvPicPr>
          <p:nvPr/>
        </p:nvPicPr>
        <p:blipFill>
          <a:blip r:embed="rId3">
            <a:extLst>
              <a:ext uri="{28A0092B-C50C-407E-A947-70E740481C1C}">
                <a14:useLocalDpi xmlns:a14="http://schemas.microsoft.com/office/drawing/2010/main" val="0"/>
              </a:ext>
            </a:extLst>
          </a:blip>
          <a:srcRect b="79858"/>
          <a:stretch>
            <a:fillRect/>
          </a:stretch>
        </p:blipFill>
        <p:spPr bwMode="auto">
          <a:xfrm>
            <a:off x="0" y="2895600"/>
            <a:ext cx="9144000" cy="16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0" name="Picture 2"/>
          <p:cNvPicPr>
            <a:picLocks noChangeAspect="1" noChangeArrowheads="1"/>
          </p:cNvPicPr>
          <p:nvPr/>
        </p:nvPicPr>
        <p:blipFill>
          <a:blip r:embed="rId4">
            <a:extLst>
              <a:ext uri="{28A0092B-C50C-407E-A947-70E740481C1C}">
                <a14:useLocalDpi xmlns:a14="http://schemas.microsoft.com/office/drawing/2010/main" val="0"/>
              </a:ext>
            </a:extLst>
          </a:blip>
          <a:srcRect b="88000"/>
          <a:stretch>
            <a:fillRect/>
          </a:stretch>
        </p:blipFill>
        <p:spPr bwMode="auto">
          <a:xfrm>
            <a:off x="4763" y="4800600"/>
            <a:ext cx="913923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1271" name="Picture 8"/>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6015038"/>
            <a:ext cx="9144000"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2946" name="Title 1"/>
          <p:cNvSpPr>
            <a:spLocks noGrp="1"/>
          </p:cNvSpPr>
          <p:nvPr>
            <p:ph type="title"/>
          </p:nvPr>
        </p:nvSpPr>
        <p:spPr/>
        <p:txBody>
          <a:bodyPr/>
          <a:lstStyle/>
          <a:p>
            <a:endParaRPr lang="en-US" smtClean="0"/>
          </a:p>
        </p:txBody>
      </p:sp>
      <p:sp>
        <p:nvSpPr>
          <p:cNvPr id="82947" name="Content Placeholder 2"/>
          <p:cNvSpPr>
            <a:spLocks noGrp="1"/>
          </p:cNvSpPr>
          <p:nvPr>
            <p:ph idx="1"/>
          </p:nvPr>
        </p:nvSpPr>
        <p:spPr/>
        <p:txBody>
          <a:bodyPr/>
          <a:lstStyle/>
          <a:p>
            <a:endParaRPr lang="en-US" smtClean="0"/>
          </a:p>
        </p:txBody>
      </p:sp>
      <p:pic>
        <p:nvPicPr>
          <p:cNvPr id="8294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220821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294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2286000"/>
            <a:ext cx="9180513" cy="5229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cSld>
  <p:clrMapOvr>
    <a:masterClrMapping/>
  </p:clrMapOvr>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tenyearsago.io</a:t>
            </a:r>
            <a:endParaRPr lang="en-US" dirty="0"/>
          </a:p>
        </p:txBody>
      </p:sp>
      <p:sp>
        <p:nvSpPr>
          <p:cNvPr id="3" name="Content Placeholder 2"/>
          <p:cNvSpPr>
            <a:spLocks noGrp="1"/>
          </p:cNvSpPr>
          <p:nvPr>
            <p:ph idx="1"/>
          </p:nvPr>
        </p:nvSpPr>
        <p:spPr/>
        <p:txBody>
          <a:bodyPr/>
          <a:lstStyle/>
          <a:p>
            <a:endParaRPr lang="en-US"/>
          </a:p>
        </p:txBody>
      </p:sp>
      <p:pic>
        <p:nvPicPr>
          <p:cNvPr id="5122" name="Picture 2" descr="C:\Users\jasonh\Desktop\zz.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1000" y="1613689"/>
            <a:ext cx="9906000" cy="471091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40515241"/>
      </p:ext>
    </p:extLst>
  </p:cSld>
  <p:clrMapOvr>
    <a:masterClrMapping/>
  </p:clrMapOvr>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3970" name="Title 1"/>
          <p:cNvSpPr>
            <a:spLocks noGrp="1"/>
          </p:cNvSpPr>
          <p:nvPr>
            <p:ph type="title"/>
          </p:nvPr>
        </p:nvSpPr>
        <p:spPr/>
        <p:txBody>
          <a:bodyPr/>
          <a:lstStyle/>
          <a:p>
            <a:r>
              <a:rPr lang="en-US" smtClean="0"/>
              <a:t>Another Example</a:t>
            </a:r>
          </a:p>
        </p:txBody>
      </p:sp>
      <p:sp>
        <p:nvSpPr>
          <p:cNvPr id="83971" name="Content Placeholder 2"/>
          <p:cNvSpPr>
            <a:spLocks noGrp="1"/>
          </p:cNvSpPr>
          <p:nvPr>
            <p:ph idx="1"/>
          </p:nvPr>
        </p:nvSpPr>
        <p:spPr/>
        <p:txBody>
          <a:bodyPr/>
          <a:lstStyle/>
          <a:p>
            <a:r>
              <a:rPr lang="en-US" smtClean="0"/>
              <a:t>I created this example 10+ years ago</a:t>
            </a:r>
          </a:p>
          <a:p>
            <a:r>
              <a:rPr lang="en-US" smtClean="0"/>
              <a:t>Looks old, but still functional</a:t>
            </a:r>
          </a:p>
          <a:p>
            <a:pPr lvl="1"/>
            <a:r>
              <a:rPr lang="en-US" smtClean="0"/>
              <a:t>Doesn’t match the current flat and image-heavy design common with web sites today</a:t>
            </a:r>
          </a:p>
        </p:txBody>
      </p:sp>
    </p:spTree>
  </p:cSld>
  <p:clrMapOvr>
    <a:masterClrMapping/>
  </p:clrMapOvr>
  <p:timing>
    <p:tnLst>
      <p:par>
        <p:cTn id="1" dur="indefinite" restart="never" nodeType="tmRoot"/>
      </p:par>
    </p:tn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7"/>
          <p:cNvSpPr>
            <a:spLocks noChangeArrowheads="1"/>
          </p:cNvSpPr>
          <p:nvPr/>
        </p:nvSpPr>
        <p:spPr bwMode="auto">
          <a:xfrm>
            <a:off x="0" y="0"/>
            <a:ext cx="9144000" cy="6383338"/>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defTabSz="914400"/>
            <a:endParaRPr lang="en-US" sz="2400">
              <a:latin typeface="Times New Roman" pitchFamily="18" charset="0"/>
            </a:endParaRPr>
          </a:p>
        </p:txBody>
      </p:sp>
      <p:pic>
        <p:nvPicPr>
          <p:cNvPr id="84995"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01600"/>
            <a:ext cx="9144000" cy="6753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310725" name="AutoShape 5"/>
          <p:cNvSpPr>
            <a:spLocks noChangeArrowheads="1"/>
          </p:cNvSpPr>
          <p:nvPr/>
        </p:nvSpPr>
        <p:spPr bwMode="auto">
          <a:xfrm>
            <a:off x="1698625" y="4397375"/>
            <a:ext cx="1235075" cy="279400"/>
          </a:xfrm>
          <a:prstGeom prst="roundRect">
            <a:avLst>
              <a:gd name="adj" fmla="val 16667"/>
            </a:avLst>
          </a:prstGeom>
          <a:noFill/>
          <a:ln w="762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grpSp>
        <p:nvGrpSpPr>
          <p:cNvPr id="84997" name="Group 8"/>
          <p:cNvGrpSpPr>
            <a:grpSpLocks/>
          </p:cNvGrpSpPr>
          <p:nvPr/>
        </p:nvGrpSpPr>
        <p:grpSpPr bwMode="auto">
          <a:xfrm>
            <a:off x="1360488" y="246063"/>
            <a:ext cx="534987" cy="490537"/>
            <a:chOff x="857" y="155"/>
            <a:chExt cx="337" cy="309"/>
          </a:xfrm>
        </p:grpSpPr>
        <p:sp>
          <p:nvSpPr>
            <p:cNvPr id="84998" name="Oval 6"/>
            <p:cNvSpPr>
              <a:spLocks noChangeArrowheads="1"/>
            </p:cNvSpPr>
            <p:nvPr/>
          </p:nvSpPr>
          <p:spPr bwMode="auto">
            <a:xfrm>
              <a:off x="857" y="155"/>
              <a:ext cx="337" cy="309"/>
            </a:xfrm>
            <a:prstGeom prst="ellipse">
              <a:avLst/>
            </a:prstGeom>
            <a:noFill/>
            <a:ln w="571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sp>
          <p:nvSpPr>
            <p:cNvPr id="84999" name="Text Box 7"/>
            <p:cNvSpPr txBox="1">
              <a:spLocks noChangeArrowheads="1"/>
            </p:cNvSpPr>
            <p:nvPr/>
          </p:nvSpPr>
          <p:spPr bwMode="auto">
            <a:xfrm>
              <a:off x="911" y="171"/>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defTabSz="914400" eaLnBrk="1" hangingPunct="1"/>
              <a:r>
                <a:rPr lang="en-US" sz="2400" b="1">
                  <a:solidFill>
                    <a:srgbClr val="FF0000"/>
                  </a:solidFill>
                </a:rPr>
                <a:t>1</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10725"/>
                                        </p:tgtEl>
                                        <p:attrNameLst>
                                          <p:attrName>style.visibility</p:attrName>
                                        </p:attrNameLst>
                                      </p:cBhvr>
                                      <p:to>
                                        <p:strVal val="visible"/>
                                      </p:to>
                                    </p:set>
                                    <p:animEffect transition="in" filter="dissolve">
                                      <p:cBhvr>
                                        <p:cTn id="7" dur="500"/>
                                        <p:tgtEl>
                                          <p:spTgt spid="131072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0725"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6018" name="Rectangle 7"/>
          <p:cNvSpPr>
            <a:spLocks noChangeArrowheads="1"/>
          </p:cNvSpPr>
          <p:nvPr/>
        </p:nvSpPr>
        <p:spPr bwMode="auto">
          <a:xfrm>
            <a:off x="0" y="0"/>
            <a:ext cx="9144000" cy="6858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defTabSz="914400"/>
            <a:endParaRPr lang="en-US" sz="2400">
              <a:latin typeface="Times New Roman" pitchFamily="18" charset="0"/>
            </a:endParaRPr>
          </a:p>
        </p:txBody>
      </p:sp>
      <p:pic>
        <p:nvPicPr>
          <p:cNvPr id="86019" name="Picture 5"/>
          <p:cNvPicPr>
            <a:picLocks noChangeAspect="1" noChangeArrowheads="1"/>
          </p:cNvPicPr>
          <p:nvPr/>
        </p:nvPicPr>
        <p:blipFill>
          <a:blip r:embed="rId3">
            <a:extLst>
              <a:ext uri="{28A0092B-C50C-407E-A947-70E740481C1C}">
                <a14:useLocalDpi xmlns:a14="http://schemas.microsoft.com/office/drawing/2010/main" val="0"/>
              </a:ext>
            </a:extLst>
          </a:blip>
          <a:srcRect l="1270" t="14650" r="2081" b="4378"/>
          <a:stretch>
            <a:fillRect/>
          </a:stretch>
        </p:blipFill>
        <p:spPr bwMode="auto">
          <a:xfrm>
            <a:off x="0" y="15875"/>
            <a:ext cx="9067800" cy="66944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327112" name="AutoShape 8"/>
          <p:cNvSpPr>
            <a:spLocks noChangeArrowheads="1"/>
          </p:cNvSpPr>
          <p:nvPr/>
        </p:nvSpPr>
        <p:spPr bwMode="auto">
          <a:xfrm>
            <a:off x="2049463" y="4705350"/>
            <a:ext cx="501650" cy="279400"/>
          </a:xfrm>
          <a:prstGeom prst="roundRect">
            <a:avLst>
              <a:gd name="adj" fmla="val 16667"/>
            </a:avLst>
          </a:prstGeom>
          <a:noFill/>
          <a:ln w="762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grpSp>
        <p:nvGrpSpPr>
          <p:cNvPr id="86021" name="Group 9"/>
          <p:cNvGrpSpPr>
            <a:grpSpLocks/>
          </p:cNvGrpSpPr>
          <p:nvPr/>
        </p:nvGrpSpPr>
        <p:grpSpPr bwMode="auto">
          <a:xfrm>
            <a:off x="1360488" y="246063"/>
            <a:ext cx="534987" cy="490537"/>
            <a:chOff x="857" y="155"/>
            <a:chExt cx="337" cy="309"/>
          </a:xfrm>
        </p:grpSpPr>
        <p:sp>
          <p:nvSpPr>
            <p:cNvPr id="86022" name="Oval 10"/>
            <p:cNvSpPr>
              <a:spLocks noChangeArrowheads="1"/>
            </p:cNvSpPr>
            <p:nvPr/>
          </p:nvSpPr>
          <p:spPr bwMode="auto">
            <a:xfrm>
              <a:off x="857" y="155"/>
              <a:ext cx="337" cy="309"/>
            </a:xfrm>
            <a:prstGeom prst="ellipse">
              <a:avLst/>
            </a:prstGeom>
            <a:noFill/>
            <a:ln w="571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sp>
          <p:nvSpPr>
            <p:cNvPr id="86023" name="Text Box 11"/>
            <p:cNvSpPr txBox="1">
              <a:spLocks noChangeArrowheads="1"/>
            </p:cNvSpPr>
            <p:nvPr/>
          </p:nvSpPr>
          <p:spPr bwMode="auto">
            <a:xfrm>
              <a:off x="911" y="171"/>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defTabSz="914400" eaLnBrk="1" hangingPunct="1"/>
              <a:r>
                <a:rPr lang="en-US" sz="2400" b="1">
                  <a:solidFill>
                    <a:srgbClr val="FF0000"/>
                  </a:solidFill>
                </a:rPr>
                <a:t>2</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27112"/>
                                        </p:tgtEl>
                                        <p:attrNameLst>
                                          <p:attrName>style.visibility</p:attrName>
                                        </p:attrNameLst>
                                      </p:cBhvr>
                                      <p:to>
                                        <p:strVal val="visible"/>
                                      </p:to>
                                    </p:set>
                                    <p:animEffect transition="in" filter="dissolve">
                                      <p:cBhvr>
                                        <p:cTn id="7" dur="500"/>
                                        <p:tgtEl>
                                          <p:spTgt spid="132711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27112"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7042" name="Rectangle 7"/>
          <p:cNvSpPr>
            <a:spLocks noChangeArrowheads="1"/>
          </p:cNvSpPr>
          <p:nvPr/>
        </p:nvSpPr>
        <p:spPr bwMode="auto">
          <a:xfrm>
            <a:off x="0" y="0"/>
            <a:ext cx="9144000" cy="6858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defTabSz="914400"/>
            <a:endParaRPr lang="en-US" sz="2400">
              <a:latin typeface="Times New Roman" pitchFamily="18" charset="0"/>
            </a:endParaRPr>
          </a:p>
        </p:txBody>
      </p:sp>
      <p:pic>
        <p:nvPicPr>
          <p:cNvPr id="87043" name="Picture 1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63500"/>
            <a:ext cx="9144000" cy="670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308689" name="AutoShape 17"/>
          <p:cNvSpPr>
            <a:spLocks noChangeArrowheads="1"/>
          </p:cNvSpPr>
          <p:nvPr/>
        </p:nvSpPr>
        <p:spPr bwMode="auto">
          <a:xfrm>
            <a:off x="7143750" y="1630363"/>
            <a:ext cx="1955800" cy="568325"/>
          </a:xfrm>
          <a:prstGeom prst="roundRect">
            <a:avLst>
              <a:gd name="adj" fmla="val 16667"/>
            </a:avLst>
          </a:prstGeom>
          <a:noFill/>
          <a:ln w="762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grpSp>
        <p:nvGrpSpPr>
          <p:cNvPr id="87045" name="Group 18"/>
          <p:cNvGrpSpPr>
            <a:grpSpLocks/>
          </p:cNvGrpSpPr>
          <p:nvPr/>
        </p:nvGrpSpPr>
        <p:grpSpPr bwMode="auto">
          <a:xfrm>
            <a:off x="1360488" y="246063"/>
            <a:ext cx="534987" cy="490537"/>
            <a:chOff x="857" y="155"/>
            <a:chExt cx="337" cy="309"/>
          </a:xfrm>
        </p:grpSpPr>
        <p:sp>
          <p:nvSpPr>
            <p:cNvPr id="87046" name="Oval 19"/>
            <p:cNvSpPr>
              <a:spLocks noChangeArrowheads="1"/>
            </p:cNvSpPr>
            <p:nvPr/>
          </p:nvSpPr>
          <p:spPr bwMode="auto">
            <a:xfrm>
              <a:off x="857" y="155"/>
              <a:ext cx="337" cy="309"/>
            </a:xfrm>
            <a:prstGeom prst="ellipse">
              <a:avLst/>
            </a:prstGeom>
            <a:noFill/>
            <a:ln w="571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sp>
          <p:nvSpPr>
            <p:cNvPr id="87047" name="Text Box 20"/>
            <p:cNvSpPr txBox="1">
              <a:spLocks noChangeArrowheads="1"/>
            </p:cNvSpPr>
            <p:nvPr/>
          </p:nvSpPr>
          <p:spPr bwMode="auto">
            <a:xfrm>
              <a:off x="911" y="171"/>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defTabSz="914400" eaLnBrk="1" hangingPunct="1"/>
              <a:r>
                <a:rPr lang="en-US" sz="2400" b="1">
                  <a:solidFill>
                    <a:srgbClr val="FF0000"/>
                  </a:solidFill>
                </a:rPr>
                <a:t>3</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08689"/>
                                        </p:tgtEl>
                                        <p:attrNameLst>
                                          <p:attrName>style.visibility</p:attrName>
                                        </p:attrNameLst>
                                      </p:cBhvr>
                                      <p:to>
                                        <p:strVal val="visible"/>
                                      </p:to>
                                    </p:set>
                                    <p:animEffect transition="in" filter="dissolve">
                                      <p:cBhvr>
                                        <p:cTn id="7" dur="500"/>
                                        <p:tgtEl>
                                          <p:spTgt spid="130868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8689"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7"/>
          <p:cNvSpPr>
            <a:spLocks noChangeArrowheads="1"/>
          </p:cNvSpPr>
          <p:nvPr/>
        </p:nvSpPr>
        <p:spPr bwMode="auto">
          <a:xfrm>
            <a:off x="0" y="0"/>
            <a:ext cx="9144000" cy="6858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defTabSz="914400"/>
            <a:endParaRPr lang="en-US" sz="2400">
              <a:latin typeface="Times New Roman" pitchFamily="18" charset="0"/>
            </a:endParaRPr>
          </a:p>
        </p:txBody>
      </p:sp>
      <p:pic>
        <p:nvPicPr>
          <p:cNvPr id="88067" name="Picture 4"/>
          <p:cNvPicPr>
            <a:picLocks noChangeAspect="1" noChangeArrowheads="1"/>
          </p:cNvPicPr>
          <p:nvPr/>
        </p:nvPicPr>
        <p:blipFill>
          <a:blip r:embed="rId3">
            <a:extLst>
              <a:ext uri="{28A0092B-C50C-407E-A947-70E740481C1C}">
                <a14:useLocalDpi xmlns:a14="http://schemas.microsoft.com/office/drawing/2010/main" val="0"/>
              </a:ext>
            </a:extLst>
          </a:blip>
          <a:srcRect l="1218" t="14832" r="2165" b="7050"/>
          <a:stretch>
            <a:fillRect/>
          </a:stretch>
        </p:blipFill>
        <p:spPr bwMode="auto">
          <a:xfrm>
            <a:off x="0" y="114300"/>
            <a:ext cx="9064625" cy="64214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314823" name="AutoShape 7"/>
          <p:cNvSpPr>
            <a:spLocks noChangeArrowheads="1"/>
          </p:cNvSpPr>
          <p:nvPr/>
        </p:nvSpPr>
        <p:spPr bwMode="auto">
          <a:xfrm>
            <a:off x="1447800" y="3013075"/>
            <a:ext cx="1870075" cy="1749425"/>
          </a:xfrm>
          <a:prstGeom prst="roundRect">
            <a:avLst>
              <a:gd name="adj" fmla="val 16667"/>
            </a:avLst>
          </a:prstGeom>
          <a:noFill/>
          <a:ln w="762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grpSp>
        <p:nvGrpSpPr>
          <p:cNvPr id="88069" name="Group 8"/>
          <p:cNvGrpSpPr>
            <a:grpSpLocks/>
          </p:cNvGrpSpPr>
          <p:nvPr/>
        </p:nvGrpSpPr>
        <p:grpSpPr bwMode="auto">
          <a:xfrm>
            <a:off x="1360488" y="246063"/>
            <a:ext cx="534987" cy="490537"/>
            <a:chOff x="857" y="155"/>
            <a:chExt cx="337" cy="309"/>
          </a:xfrm>
        </p:grpSpPr>
        <p:sp>
          <p:nvSpPr>
            <p:cNvPr id="88070" name="Oval 9"/>
            <p:cNvSpPr>
              <a:spLocks noChangeArrowheads="1"/>
            </p:cNvSpPr>
            <p:nvPr/>
          </p:nvSpPr>
          <p:spPr bwMode="auto">
            <a:xfrm>
              <a:off x="857" y="155"/>
              <a:ext cx="337" cy="309"/>
            </a:xfrm>
            <a:prstGeom prst="ellipse">
              <a:avLst/>
            </a:prstGeom>
            <a:noFill/>
            <a:ln w="571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sp>
          <p:nvSpPr>
            <p:cNvPr id="88071" name="Text Box 10"/>
            <p:cNvSpPr txBox="1">
              <a:spLocks noChangeArrowheads="1"/>
            </p:cNvSpPr>
            <p:nvPr/>
          </p:nvSpPr>
          <p:spPr bwMode="auto">
            <a:xfrm>
              <a:off x="911" y="171"/>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defTabSz="914400" eaLnBrk="1" hangingPunct="1"/>
              <a:r>
                <a:rPr lang="en-US" sz="2400" b="1">
                  <a:solidFill>
                    <a:srgbClr val="FF0000"/>
                  </a:solidFill>
                </a:rPr>
                <a:t>4</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14823"/>
                                        </p:tgtEl>
                                        <p:attrNameLst>
                                          <p:attrName>style.visibility</p:attrName>
                                        </p:attrNameLst>
                                      </p:cBhvr>
                                      <p:to>
                                        <p:strVal val="visible"/>
                                      </p:to>
                                    </p:set>
                                    <p:animEffect transition="in" filter="dissolve">
                                      <p:cBhvr>
                                        <p:cTn id="7" dur="500"/>
                                        <p:tgtEl>
                                          <p:spTgt spid="1314823"/>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4823"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9090" name="Rectangle 7"/>
          <p:cNvSpPr>
            <a:spLocks noChangeArrowheads="1"/>
          </p:cNvSpPr>
          <p:nvPr/>
        </p:nvSpPr>
        <p:spPr bwMode="auto">
          <a:xfrm>
            <a:off x="0" y="0"/>
            <a:ext cx="9144000" cy="6858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defTabSz="914400"/>
            <a:endParaRPr lang="en-US" sz="2400">
              <a:latin typeface="Times New Roman" pitchFamily="18" charset="0"/>
            </a:endParaRPr>
          </a:p>
        </p:txBody>
      </p:sp>
      <p:pic>
        <p:nvPicPr>
          <p:cNvPr id="8909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241300"/>
            <a:ext cx="9191625" cy="65690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312775" name="AutoShape 7"/>
          <p:cNvSpPr>
            <a:spLocks noChangeArrowheads="1"/>
          </p:cNvSpPr>
          <p:nvPr/>
        </p:nvSpPr>
        <p:spPr bwMode="auto">
          <a:xfrm>
            <a:off x="3681413" y="2514600"/>
            <a:ext cx="1222375" cy="471488"/>
          </a:xfrm>
          <a:prstGeom prst="roundRect">
            <a:avLst>
              <a:gd name="adj" fmla="val 16667"/>
            </a:avLst>
          </a:prstGeom>
          <a:noFill/>
          <a:ln w="762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grpSp>
        <p:nvGrpSpPr>
          <p:cNvPr id="89093" name="Group 8"/>
          <p:cNvGrpSpPr>
            <a:grpSpLocks/>
          </p:cNvGrpSpPr>
          <p:nvPr/>
        </p:nvGrpSpPr>
        <p:grpSpPr bwMode="auto">
          <a:xfrm>
            <a:off x="1360488" y="246063"/>
            <a:ext cx="534987" cy="490537"/>
            <a:chOff x="857" y="155"/>
            <a:chExt cx="337" cy="309"/>
          </a:xfrm>
        </p:grpSpPr>
        <p:sp>
          <p:nvSpPr>
            <p:cNvPr id="89094" name="Oval 9"/>
            <p:cNvSpPr>
              <a:spLocks noChangeArrowheads="1"/>
            </p:cNvSpPr>
            <p:nvPr/>
          </p:nvSpPr>
          <p:spPr bwMode="auto">
            <a:xfrm>
              <a:off x="857" y="155"/>
              <a:ext cx="337" cy="309"/>
            </a:xfrm>
            <a:prstGeom prst="ellipse">
              <a:avLst/>
            </a:prstGeom>
            <a:noFill/>
            <a:ln w="571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sp>
          <p:nvSpPr>
            <p:cNvPr id="89095" name="Text Box 10"/>
            <p:cNvSpPr txBox="1">
              <a:spLocks noChangeArrowheads="1"/>
            </p:cNvSpPr>
            <p:nvPr/>
          </p:nvSpPr>
          <p:spPr bwMode="auto">
            <a:xfrm>
              <a:off x="911" y="171"/>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defTabSz="914400" eaLnBrk="1" hangingPunct="1"/>
              <a:r>
                <a:rPr lang="en-US" sz="2400" b="1">
                  <a:solidFill>
                    <a:srgbClr val="FF0000"/>
                  </a:solidFill>
                </a:rPr>
                <a:t>5</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12775"/>
                                        </p:tgtEl>
                                        <p:attrNameLst>
                                          <p:attrName>style.visibility</p:attrName>
                                        </p:attrNameLst>
                                      </p:cBhvr>
                                      <p:to>
                                        <p:strVal val="visible"/>
                                      </p:to>
                                    </p:set>
                                    <p:animEffect transition="in" filter="dissolve">
                                      <p:cBhvr>
                                        <p:cTn id="7" dur="500"/>
                                        <p:tgtEl>
                                          <p:spTgt spid="131277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2775"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0114" name="Rectangle 7"/>
          <p:cNvSpPr>
            <a:spLocks noChangeArrowheads="1"/>
          </p:cNvSpPr>
          <p:nvPr/>
        </p:nvSpPr>
        <p:spPr bwMode="auto">
          <a:xfrm>
            <a:off x="0" y="0"/>
            <a:ext cx="9144000" cy="6858000"/>
          </a:xfrm>
          <a:prstGeom prst="rect">
            <a:avLst/>
          </a:prstGeom>
          <a:solidFill>
            <a:srgbClr val="FFFFFF"/>
          </a:solidFill>
          <a:ln>
            <a:noFill/>
          </a:ln>
          <a:extLs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nchor="ctr"/>
          <a:lstStyle/>
          <a:p>
            <a:pPr defTabSz="914400"/>
            <a:endParaRPr lang="en-US" sz="2400">
              <a:latin typeface="Times New Roman" pitchFamily="18" charset="0"/>
            </a:endParaRPr>
          </a:p>
        </p:txBody>
      </p:sp>
      <p:sp>
        <p:nvSpPr>
          <p:cNvPr id="90115" name="Rectangle 2"/>
          <p:cNvSpPr>
            <a:spLocks noGrp="1" noChangeArrowheads="1"/>
          </p:cNvSpPr>
          <p:nvPr>
            <p:ph type="title" idx="4294967295"/>
          </p:nvPr>
        </p:nvSpPr>
        <p:spPr>
          <a:xfrm>
            <a:off x="479425" y="123825"/>
            <a:ext cx="7772400" cy="1143000"/>
          </a:xfrm>
        </p:spPr>
        <p:txBody>
          <a:bodyPr anchor="ctr"/>
          <a:lstStyle/>
          <a:p>
            <a:pPr algn="r"/>
            <a:r>
              <a:rPr lang="en-US" smtClean="0"/>
              <a:t>Quick-Flow Checkouts</a:t>
            </a:r>
            <a:endParaRPr lang="en-US" sz="2700" i="1" smtClean="0"/>
          </a:p>
        </p:txBody>
      </p:sp>
      <p:sp>
        <p:nvSpPr>
          <p:cNvPr id="90116" name="Rectangle 3"/>
          <p:cNvSpPr>
            <a:spLocks noGrp="1" noChangeArrowheads="1"/>
          </p:cNvSpPr>
          <p:nvPr>
            <p:ph idx="4294967295"/>
          </p:nvPr>
        </p:nvSpPr>
        <p:spPr>
          <a:xfrm>
            <a:off x="114300" y="1600200"/>
            <a:ext cx="4241800" cy="4724400"/>
          </a:xfrm>
        </p:spPr>
        <p:txBody>
          <a:bodyPr/>
          <a:lstStyle/>
          <a:p>
            <a:pPr>
              <a:buFont typeface="Comic Sans MS" pitchFamily="66" charset="0"/>
              <a:buChar char="o"/>
            </a:pPr>
            <a:endParaRPr lang="en-US" sz="2600" smtClean="0"/>
          </a:p>
        </p:txBody>
      </p:sp>
      <p:pic>
        <p:nvPicPr>
          <p:cNvPr id="90117" name="Picture 1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525" y="230188"/>
            <a:ext cx="9153525" cy="56483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pic>
      <p:sp>
        <p:nvSpPr>
          <p:cNvPr id="1303564" name="AutoShape 12"/>
          <p:cNvSpPr>
            <a:spLocks noChangeArrowheads="1"/>
          </p:cNvSpPr>
          <p:nvPr/>
        </p:nvSpPr>
        <p:spPr bwMode="auto">
          <a:xfrm>
            <a:off x="3683000" y="1525588"/>
            <a:ext cx="1930400" cy="673100"/>
          </a:xfrm>
          <a:prstGeom prst="roundRect">
            <a:avLst>
              <a:gd name="adj" fmla="val 16667"/>
            </a:avLst>
          </a:prstGeom>
          <a:noFill/>
          <a:ln w="7620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grpSp>
        <p:nvGrpSpPr>
          <p:cNvPr id="90119" name="Group 21"/>
          <p:cNvGrpSpPr>
            <a:grpSpLocks/>
          </p:cNvGrpSpPr>
          <p:nvPr/>
        </p:nvGrpSpPr>
        <p:grpSpPr bwMode="auto">
          <a:xfrm>
            <a:off x="1360488" y="246063"/>
            <a:ext cx="534987" cy="490537"/>
            <a:chOff x="857" y="155"/>
            <a:chExt cx="337" cy="309"/>
          </a:xfrm>
        </p:grpSpPr>
        <p:sp>
          <p:nvSpPr>
            <p:cNvPr id="90120" name="Oval 22"/>
            <p:cNvSpPr>
              <a:spLocks noChangeArrowheads="1"/>
            </p:cNvSpPr>
            <p:nvPr/>
          </p:nvSpPr>
          <p:spPr bwMode="auto">
            <a:xfrm>
              <a:off x="857" y="155"/>
              <a:ext cx="337" cy="309"/>
            </a:xfrm>
            <a:prstGeom prst="ellipse">
              <a:avLst/>
            </a:prstGeom>
            <a:noFill/>
            <a:ln w="57150">
              <a:solidFill>
                <a:srgbClr val="FF0000"/>
              </a:solidFill>
              <a:round/>
              <a:headEnd type="none" w="sm" len="sm"/>
              <a:tailEnd type="none" w="sm" len="sm"/>
            </a:ln>
            <a:extLst>
              <a:ext uri="{909E8E84-426E-40DD-AFC4-6F175D3DCCD1}">
                <a14:hiddenFill xmlns:a14="http://schemas.microsoft.com/office/drawing/2010/main">
                  <a:solidFill>
                    <a:srgbClr val="FFFFFF"/>
                  </a:solidFill>
                </a14:hiddenFill>
              </a:ext>
            </a:extLst>
          </p:spPr>
          <p:txBody>
            <a:bodyPr wrap="none" anchor="ctr"/>
            <a:lstStyle/>
            <a:p>
              <a:pPr defTabSz="914400"/>
              <a:endParaRPr lang="en-US" sz="2400">
                <a:latin typeface="Times New Roman" pitchFamily="18" charset="0"/>
              </a:endParaRPr>
            </a:p>
          </p:txBody>
        </p:sp>
        <p:sp>
          <p:nvSpPr>
            <p:cNvPr id="90121" name="Text Box 23"/>
            <p:cNvSpPr txBox="1">
              <a:spLocks noChangeArrowheads="1"/>
            </p:cNvSpPr>
            <p:nvPr/>
          </p:nvSpPr>
          <p:spPr bwMode="auto">
            <a:xfrm>
              <a:off x="911" y="171"/>
              <a:ext cx="223" cy="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eaLnBrk="0" hangingPunct="0">
                <a:defRPr>
                  <a:solidFill>
                    <a:schemeClr val="tx1"/>
                  </a:solidFill>
                  <a:latin typeface="Arial" charset="0"/>
                  <a:ea typeface="Verdana" pitchFamily="34" charset="0"/>
                  <a:cs typeface="Verdana" pitchFamily="34" charset="0"/>
                </a:defRPr>
              </a:lvl1pPr>
              <a:lvl2pPr marL="742950" indent="-285750" eaLnBrk="0" hangingPunct="0">
                <a:defRPr>
                  <a:solidFill>
                    <a:schemeClr val="tx1"/>
                  </a:solidFill>
                  <a:latin typeface="Arial" charset="0"/>
                  <a:ea typeface="Verdana" pitchFamily="34" charset="0"/>
                  <a:cs typeface="Verdana" pitchFamily="34" charset="0"/>
                </a:defRPr>
              </a:lvl2pPr>
              <a:lvl3pPr marL="1143000" indent="-228600" eaLnBrk="0" hangingPunct="0">
                <a:defRPr>
                  <a:solidFill>
                    <a:schemeClr val="tx1"/>
                  </a:solidFill>
                  <a:latin typeface="Arial" charset="0"/>
                  <a:ea typeface="Verdana" pitchFamily="34" charset="0"/>
                  <a:cs typeface="Verdana" pitchFamily="34" charset="0"/>
                </a:defRPr>
              </a:lvl3pPr>
              <a:lvl4pPr marL="1600200" indent="-228600" eaLnBrk="0" hangingPunct="0">
                <a:defRPr>
                  <a:solidFill>
                    <a:schemeClr val="tx1"/>
                  </a:solidFill>
                  <a:latin typeface="Arial" charset="0"/>
                  <a:ea typeface="Verdana" pitchFamily="34" charset="0"/>
                  <a:cs typeface="Verdana" pitchFamily="34" charset="0"/>
                </a:defRPr>
              </a:lvl4pPr>
              <a:lvl5pPr marL="2057400" indent="-228600" eaLnBrk="0" hangingPunct="0">
                <a:defRPr>
                  <a:solidFill>
                    <a:schemeClr val="tx1"/>
                  </a:solidFill>
                  <a:latin typeface="Arial" charset="0"/>
                  <a:ea typeface="Verdana" pitchFamily="34" charset="0"/>
                  <a:cs typeface="Verdana" pitchFamily="34" charset="0"/>
                </a:defRPr>
              </a:lvl5pPr>
              <a:lvl6pPr marL="25146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6pPr>
              <a:lvl7pPr marL="29718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7pPr>
              <a:lvl8pPr marL="34290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8pPr>
              <a:lvl9pPr marL="3886200" indent="-228600" eaLnBrk="0" fontAlgn="base" hangingPunct="0">
                <a:spcBef>
                  <a:spcPct val="0"/>
                </a:spcBef>
                <a:spcAft>
                  <a:spcPct val="0"/>
                </a:spcAft>
                <a:defRPr>
                  <a:solidFill>
                    <a:schemeClr val="tx1"/>
                  </a:solidFill>
                  <a:latin typeface="Arial" charset="0"/>
                  <a:ea typeface="Verdana" pitchFamily="34" charset="0"/>
                  <a:cs typeface="Verdana" pitchFamily="34" charset="0"/>
                </a:defRPr>
              </a:lvl9pPr>
            </a:lstStyle>
            <a:p>
              <a:pPr defTabSz="914400" eaLnBrk="1" hangingPunct="1"/>
              <a:r>
                <a:rPr lang="en-US" sz="2400" b="1">
                  <a:solidFill>
                    <a:srgbClr val="FF0000"/>
                  </a:solidFill>
                </a:rPr>
                <a:t>6</a:t>
              </a:r>
            </a:p>
          </p:txBody>
        </p:sp>
      </p:grpSp>
    </p:spTree>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1303564"/>
                                        </p:tgtEl>
                                        <p:attrNameLst>
                                          <p:attrName>style.visibility</p:attrName>
                                        </p:attrNameLst>
                                      </p:cBhvr>
                                      <p:to>
                                        <p:strVal val="visible"/>
                                      </p:to>
                                    </p:set>
                                    <p:animEffect transition="in" filter="dissolve">
                                      <p:cBhvr>
                                        <p:cTn id="7" dur="500"/>
                                        <p:tgtEl>
                                          <p:spTgt spid="130356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03564"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1138" name="Title 1"/>
          <p:cNvSpPr>
            <a:spLocks noGrp="1"/>
          </p:cNvSpPr>
          <p:nvPr>
            <p:ph type="title"/>
          </p:nvPr>
        </p:nvSpPr>
        <p:spPr/>
        <p:txBody>
          <a:bodyPr/>
          <a:lstStyle/>
          <a:p>
            <a:r>
              <a:rPr lang="en-US" smtClean="0"/>
              <a:t>Closing Thoughts</a:t>
            </a:r>
          </a:p>
        </p:txBody>
      </p:sp>
      <p:pic>
        <p:nvPicPr>
          <p:cNvPr id="91139" name="Picture 2" descr="https://shiningexpressions.files.wordpress.com/2014/06/copying_quote_stevejobs.png?w=474&amp;h=241%22,tid:%22OIP.Mde0cd32d36330f10ec00bb0a7c5807a0o0"/>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295400"/>
            <a:ext cx="8991600" cy="4572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title"/>
          </p:nvPr>
        </p:nvSpPr>
        <p:spPr/>
        <p:txBody>
          <a:bodyPr/>
          <a:lstStyle/>
          <a:p>
            <a:r>
              <a:rPr lang="en-US" smtClean="0"/>
              <a:t>Four Different Navigation Bars</a:t>
            </a:r>
            <a:br>
              <a:rPr lang="en-US" smtClean="0"/>
            </a:br>
            <a:r>
              <a:rPr lang="en-US" sz="2800" smtClean="0"/>
              <a:t>Same in Essence But Different in Specifics</a:t>
            </a:r>
            <a:endParaRPr lang="en-US" smtClean="0"/>
          </a:p>
        </p:txBody>
      </p:sp>
      <p:sp>
        <p:nvSpPr>
          <p:cNvPr id="12291" name="Content Placeholder 2"/>
          <p:cNvSpPr>
            <a:spLocks noGrp="1"/>
          </p:cNvSpPr>
          <p:nvPr>
            <p:ph idx="1"/>
          </p:nvPr>
        </p:nvSpPr>
        <p:spPr/>
        <p:txBody>
          <a:bodyPr/>
          <a:lstStyle/>
          <a:p>
            <a:endParaRPr lang="en-US" smtClean="0"/>
          </a:p>
        </p:txBody>
      </p:sp>
      <p:pic>
        <p:nvPicPr>
          <p:cNvPr id="12292" name="Picture 3"/>
          <p:cNvPicPr>
            <a:picLocks noChangeAspect="1" noChangeArrowheads="1"/>
          </p:cNvPicPr>
          <p:nvPr/>
        </p:nvPicPr>
        <p:blipFill>
          <a:blip r:embed="rId3">
            <a:extLst>
              <a:ext uri="{28A0092B-C50C-407E-A947-70E740481C1C}">
                <a14:useLocalDpi xmlns:a14="http://schemas.microsoft.com/office/drawing/2010/main" val="0"/>
              </a:ext>
            </a:extLst>
          </a:blip>
          <a:srcRect b="85658"/>
          <a:stretch>
            <a:fillRect/>
          </a:stretch>
        </p:blipFill>
        <p:spPr bwMode="auto">
          <a:xfrm>
            <a:off x="0" y="1371600"/>
            <a:ext cx="9150350" cy="13335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3" name="Picture 2"/>
          <p:cNvPicPr>
            <a:picLocks noChangeAspect="1" noChangeArrowheads="1"/>
          </p:cNvPicPr>
          <p:nvPr/>
        </p:nvPicPr>
        <p:blipFill>
          <a:blip r:embed="rId4">
            <a:extLst>
              <a:ext uri="{28A0092B-C50C-407E-A947-70E740481C1C}">
                <a14:useLocalDpi xmlns:a14="http://schemas.microsoft.com/office/drawing/2010/main" val="0"/>
              </a:ext>
            </a:extLst>
          </a:blip>
          <a:srcRect b="79858"/>
          <a:stretch>
            <a:fillRect/>
          </a:stretch>
        </p:blipFill>
        <p:spPr bwMode="auto">
          <a:xfrm>
            <a:off x="0" y="2895600"/>
            <a:ext cx="9144000" cy="1651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4" name="Picture 2"/>
          <p:cNvPicPr>
            <a:picLocks noChangeAspect="1" noChangeArrowheads="1"/>
          </p:cNvPicPr>
          <p:nvPr/>
        </p:nvPicPr>
        <p:blipFill>
          <a:blip r:embed="rId5">
            <a:extLst>
              <a:ext uri="{28A0092B-C50C-407E-A947-70E740481C1C}">
                <a14:useLocalDpi xmlns:a14="http://schemas.microsoft.com/office/drawing/2010/main" val="0"/>
              </a:ext>
            </a:extLst>
          </a:blip>
          <a:srcRect b="88000"/>
          <a:stretch>
            <a:fillRect/>
          </a:stretch>
        </p:blipFill>
        <p:spPr bwMode="auto">
          <a:xfrm>
            <a:off x="4763" y="4800600"/>
            <a:ext cx="9139237" cy="914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295" name="Picture 8"/>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0" y="6015038"/>
            <a:ext cx="9144000" cy="842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ectangle 3"/>
          <p:cNvSpPr/>
          <p:nvPr/>
        </p:nvSpPr>
        <p:spPr>
          <a:xfrm>
            <a:off x="4495800" y="5181600"/>
            <a:ext cx="4495800" cy="1485900"/>
          </a:xfrm>
          <a:prstGeom prst="rect">
            <a:avLst/>
          </a:prstGeom>
          <a:solidFill>
            <a:srgbClr val="FFFF85"/>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a:lstStyle/>
          <a:p>
            <a:pPr marL="285750" indent="-285750">
              <a:buFont typeface="Arial" panose="020B0604020202020204" pitchFamily="34" charset="0"/>
              <a:buChar char="•"/>
              <a:defRPr/>
            </a:pPr>
            <a:r>
              <a:rPr lang="en-US" sz="3000" dirty="0">
                <a:solidFill>
                  <a:schemeClr val="tx1"/>
                </a:solidFill>
                <a:latin typeface="Calibri" panose="020F0502020204030204" pitchFamily="34" charset="0"/>
              </a:rPr>
              <a:t>Position (top of page)</a:t>
            </a:r>
          </a:p>
          <a:p>
            <a:pPr marL="285750" indent="-285750">
              <a:buFont typeface="Arial" panose="020B0604020202020204" pitchFamily="34" charset="0"/>
              <a:buChar char="•"/>
              <a:defRPr/>
            </a:pPr>
            <a:r>
              <a:rPr lang="en-US" sz="3000" dirty="0" smtClean="0">
                <a:solidFill>
                  <a:schemeClr val="tx1"/>
                </a:solidFill>
                <a:latin typeface="Calibri" panose="020F0502020204030204" pitchFamily="34" charset="0"/>
              </a:rPr>
              <a:t>Shows major </a:t>
            </a:r>
            <a:r>
              <a:rPr lang="en-US" sz="3000" dirty="0" err="1">
                <a:solidFill>
                  <a:schemeClr val="tx1"/>
                </a:solidFill>
                <a:latin typeface="Calibri" panose="020F0502020204030204" pitchFamily="34" charset="0"/>
              </a:rPr>
              <a:t>subsites</a:t>
            </a:r>
            <a:endParaRPr lang="en-US" sz="3000" dirty="0">
              <a:solidFill>
                <a:schemeClr val="tx1"/>
              </a:solidFill>
              <a:latin typeface="Calibri" panose="020F0502020204030204" pitchFamily="34" charset="0"/>
            </a:endParaRPr>
          </a:p>
          <a:p>
            <a:pPr marL="285750" indent="-285750">
              <a:buFont typeface="Arial" panose="020B0604020202020204" pitchFamily="34" charset="0"/>
              <a:buChar char="•"/>
              <a:defRPr/>
            </a:pPr>
            <a:r>
              <a:rPr lang="en-US" sz="3000" dirty="0">
                <a:solidFill>
                  <a:schemeClr val="tx1"/>
                </a:solidFill>
                <a:latin typeface="Calibri" panose="020F0502020204030204" pitchFamily="34" charset="0"/>
              </a:rPr>
              <a:t>Logo at top-left (</a:t>
            </a:r>
            <a:r>
              <a:rPr lang="en-US" sz="3000" dirty="0" smtClean="0">
                <a:solidFill>
                  <a:schemeClr val="tx1"/>
                </a:solidFill>
                <a:latin typeface="Calibri" panose="020F0502020204030204" pitchFamily="34" charset="0"/>
              </a:rPr>
              <a:t>clickable)</a:t>
            </a:r>
            <a:endParaRPr lang="en-US" sz="3000" dirty="0">
              <a:solidFill>
                <a:schemeClr val="tx1"/>
              </a:solidFill>
              <a:latin typeface="Calibri" panose="020F0502020204030204" pitchFamily="34" charset="0"/>
            </a:endParaRPr>
          </a:p>
        </p:txBody>
      </p:sp>
    </p:spTree>
  </p:cSld>
  <p:clrMapOvr>
    <a:masterClrMapping/>
  </p:clrMapOvr>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2162" name="Rectangle 3"/>
          <p:cNvSpPr>
            <a:spLocks noGrp="1"/>
          </p:cNvSpPr>
          <p:nvPr>
            <p:ph type="body" idx="4294967295"/>
          </p:nvPr>
        </p:nvSpPr>
        <p:spPr>
          <a:xfrm>
            <a:off x="4267200" y="1752600"/>
            <a:ext cx="4419600" cy="4373563"/>
          </a:xfrm>
        </p:spPr>
        <p:txBody>
          <a:bodyPr/>
          <a:lstStyle/>
          <a:p>
            <a:pPr marL="0" indent="0">
              <a:buFont typeface="Arial" charset="0"/>
              <a:buNone/>
            </a:pPr>
            <a:r>
              <a:rPr lang="en-US" sz="4000" smtClean="0"/>
              <a:t>Good artists copy, great artists steal</a:t>
            </a:r>
          </a:p>
          <a:p>
            <a:pPr marL="0" indent="0">
              <a:buFont typeface="Arial" charset="0"/>
              <a:buNone/>
            </a:pPr>
            <a:r>
              <a:rPr lang="en-US" sz="4200" smtClean="0"/>
              <a:t>  - </a:t>
            </a:r>
            <a:r>
              <a:rPr lang="en-US" smtClean="0"/>
              <a:t>Picasso </a:t>
            </a:r>
            <a:r>
              <a:rPr lang="en-US" sz="2400" smtClean="0"/>
              <a:t>(apocryphal)</a:t>
            </a:r>
            <a:endParaRPr lang="en-US" sz="3400" smtClean="0"/>
          </a:p>
        </p:txBody>
      </p:sp>
      <p:pic>
        <p:nvPicPr>
          <p:cNvPr id="92163" name="Picture 5" descr="Pablo_picasso_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066800"/>
            <a:ext cx="3498850" cy="4343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92164" name="Rectangle 6"/>
          <p:cNvSpPr>
            <a:spLocks noGrp="1"/>
          </p:cNvSpPr>
          <p:nvPr>
            <p:ph type="title" idx="4294967295"/>
          </p:nvPr>
        </p:nvSpPr>
        <p:spPr/>
        <p:txBody>
          <a:bodyPr/>
          <a:lstStyle/>
          <a:p>
            <a:r>
              <a:rPr lang="en-US" sz="4000" smtClean="0"/>
              <a:t>Closing Thoughts</a:t>
            </a:r>
          </a:p>
        </p:txBody>
      </p:sp>
    </p:spTree>
  </p:cSld>
  <p:clrMapOvr>
    <a:masterClrMapping/>
  </p:clrMapOvr>
  <p:timing>
    <p:tnLst>
      <p:par>
        <p:cTn id="1" dur="indefinite" restart="never" nodeType="tmRoot"/>
      </p:par>
    </p:tn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3186" name="Title 1"/>
          <p:cNvSpPr>
            <a:spLocks noGrp="1"/>
          </p:cNvSpPr>
          <p:nvPr>
            <p:ph type="title"/>
          </p:nvPr>
        </p:nvSpPr>
        <p:spPr/>
        <p:txBody>
          <a:bodyPr/>
          <a:lstStyle/>
          <a:p>
            <a:r>
              <a:rPr lang="en-US" smtClean="0"/>
              <a:t>Action Items</a:t>
            </a:r>
          </a:p>
        </p:txBody>
      </p:sp>
      <p:sp>
        <p:nvSpPr>
          <p:cNvPr id="93187" name="Content Placeholder 2"/>
          <p:cNvSpPr>
            <a:spLocks noGrp="1"/>
          </p:cNvSpPr>
          <p:nvPr>
            <p:ph idx="1"/>
          </p:nvPr>
        </p:nvSpPr>
        <p:spPr/>
        <p:txBody>
          <a:bodyPr/>
          <a:lstStyle/>
          <a:p>
            <a:r>
              <a:rPr lang="en-US" dirty="0" smtClean="0"/>
              <a:t>Look over these sites again</a:t>
            </a:r>
          </a:p>
          <a:p>
            <a:pPr lvl="1"/>
            <a:r>
              <a:rPr lang="en-US" dirty="0" smtClean="0">
                <a:hlinkClick r:id="rId2"/>
              </a:rPr>
              <a:t>ui-patterns.com</a:t>
            </a:r>
            <a:r>
              <a:rPr lang="en-US" dirty="0" smtClean="0"/>
              <a:t>, </a:t>
            </a:r>
            <a:r>
              <a:rPr lang="fr-FR" dirty="0" smtClean="0">
                <a:hlinkClick r:id="rId3"/>
              </a:rPr>
              <a:t>androidpatterns.com</a:t>
            </a:r>
            <a:r>
              <a:rPr lang="fr-FR" dirty="0" smtClean="0"/>
              <a:t>, </a:t>
            </a:r>
            <a:r>
              <a:rPr lang="fr-FR" dirty="0" smtClean="0">
                <a:hlinkClick r:id="rId4"/>
              </a:rPr>
              <a:t>pttrns.com</a:t>
            </a:r>
            <a:endParaRPr lang="fr-FR" dirty="0" smtClean="0"/>
          </a:p>
          <a:p>
            <a:r>
              <a:rPr lang="en-US" dirty="0"/>
              <a:t>HW3 due later today Wednesday Sep 19</a:t>
            </a:r>
          </a:p>
          <a:p>
            <a:r>
              <a:rPr lang="en-US" dirty="0"/>
              <a:t>HW4 (</a:t>
            </a:r>
            <a:r>
              <a:rPr lang="en-US" dirty="0" err="1"/>
              <a:t>HEval</a:t>
            </a:r>
            <a:r>
              <a:rPr lang="en-US" dirty="0"/>
              <a:t>) due Fri Sep 21</a:t>
            </a:r>
          </a:p>
          <a:p>
            <a:r>
              <a:rPr lang="en-US" dirty="0"/>
              <a:t>HW5 out later today, due Mon Oct 1</a:t>
            </a:r>
          </a:p>
          <a:p>
            <a:r>
              <a:rPr lang="en-US" dirty="0" smtClean="0"/>
              <a:t>No readings for next week’s class (web)</a:t>
            </a:r>
          </a:p>
        </p:txBody>
      </p:sp>
    </p:spTree>
  </p:cSld>
  <p:clrMapOvr>
    <a:masterClrMapping/>
  </p:clrMapOvr>
  <p:timing>
    <p:tnLst>
      <p:par>
        <p:cTn id="1" dur="indefinite" restart="never" nodeType="tmRoot"/>
      </p:par>
    </p:tnLst>
  </p:timing>
</p:sld>
</file>

<file path=ppt/theme/theme1.xml><?xml version="1.0" encoding="utf-8"?>
<a:theme xmlns:a="http://schemas.openxmlformats.org/drawingml/2006/main" name="3_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3_Office Theme">
      <a:majorFont>
        <a:latin typeface="Verdana"/>
        <a:ea typeface="Verdana"/>
        <a:cs typeface="Verdana"/>
      </a:majorFont>
      <a:minorFont>
        <a:latin typeface="Verdana"/>
        <a:ea typeface="Verdana"/>
        <a:cs typeface="Verdana"/>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17926</TotalTime>
  <Words>2554</Words>
  <Application>Microsoft Office PowerPoint</Application>
  <PresentationFormat>On-screen Show (4:3)</PresentationFormat>
  <Paragraphs>460</Paragraphs>
  <Slides>91</Slides>
  <Notes>45</Notes>
  <HiddenSlides>0</HiddenSlides>
  <MMClips>0</MMClips>
  <ScaleCrop>false</ScaleCrop>
  <HeadingPairs>
    <vt:vector size="4" baseType="variant">
      <vt:variant>
        <vt:lpstr>Theme</vt:lpstr>
      </vt:variant>
      <vt:variant>
        <vt:i4>1</vt:i4>
      </vt:variant>
      <vt:variant>
        <vt:lpstr>Slide Titles</vt:lpstr>
      </vt:variant>
      <vt:variant>
        <vt:i4>91</vt:i4>
      </vt:variant>
    </vt:vector>
  </HeadingPairs>
  <TitlesOfParts>
    <vt:vector size="92" baseType="lpstr">
      <vt:lpstr>3_Office Theme</vt:lpstr>
      <vt:lpstr>User Interface Design Patterns</vt:lpstr>
      <vt:lpstr>Recap</vt:lpstr>
      <vt:lpstr>Core Idea of Design Patterns</vt:lpstr>
      <vt:lpstr>PowerPoint Presentation</vt:lpstr>
      <vt:lpstr>PowerPoint Presentation</vt:lpstr>
      <vt:lpstr>PowerPoint Presentation</vt:lpstr>
      <vt:lpstr>PowerPoint Presentation</vt:lpstr>
      <vt:lpstr>Four Different Navigation Bars Same in Essence But Different in Specifics</vt:lpstr>
      <vt:lpstr>Four Different Navigation Bars Same in Essence But Different in Specifics</vt:lpstr>
      <vt:lpstr>Why Design Patterns?</vt:lpstr>
      <vt:lpstr>Design Patterns in Architecture</vt:lpstr>
      <vt:lpstr>Design Patterns</vt:lpstr>
      <vt:lpstr>Using Design Patterns</vt:lpstr>
      <vt:lpstr>Hierarchical Patterns</vt:lpstr>
      <vt:lpstr>PowerPoint Presentation</vt:lpstr>
      <vt:lpstr>PowerPoint Presentation</vt:lpstr>
      <vt:lpstr>PowerPoint Presentation</vt:lpstr>
      <vt:lpstr>PowerPoint Presentation</vt:lpstr>
      <vt:lpstr>Why Else Are Patterns Useful?</vt:lpstr>
      <vt:lpstr>Why Else Are Patterns Useful?</vt:lpstr>
      <vt:lpstr>Exercise: Identify More Patterns</vt:lpstr>
      <vt:lpstr>Your Examples of Patterns</vt:lpstr>
      <vt:lpstr>PowerPoint Presentation</vt:lpstr>
      <vt:lpstr>Some of My Examples</vt:lpstr>
      <vt:lpstr>Some of My Examples</vt:lpstr>
      <vt:lpstr>Some of My Examples</vt:lpstr>
      <vt:lpstr>Some of My Examples</vt:lpstr>
      <vt:lpstr>Some of My Examples</vt:lpstr>
      <vt:lpstr>Some of My Examples</vt:lpstr>
      <vt:lpstr>Some of My Examples</vt:lpstr>
      <vt:lpstr>Some of My Examples</vt:lpstr>
      <vt:lpstr>Some of My Examples</vt:lpstr>
      <vt:lpstr>PowerPoint Presentation</vt:lpstr>
      <vt:lpstr>PowerPoint Presentation</vt:lpstr>
      <vt:lpstr>PowerPoint Presentation</vt:lpstr>
      <vt:lpstr>Previous Example Above the Fold</vt:lpstr>
      <vt:lpstr>Previous Example Above the Fold</vt:lpstr>
      <vt:lpstr>Previous Example High Visibility Action Buttons</vt:lpstr>
      <vt:lpstr>Another Example High Visibility Action Buttons</vt:lpstr>
      <vt:lpstr>Patterns vs Guidelines</vt:lpstr>
      <vt:lpstr>Summary so Far</vt:lpstr>
      <vt:lpstr>Administrivia</vt:lpstr>
      <vt:lpstr>Storytelling</vt:lpstr>
      <vt:lpstr>Many More Examples of Patterns</vt:lpstr>
      <vt:lpstr>PowerPoint Presentation</vt:lpstr>
      <vt:lpstr>Example Patterns</vt:lpstr>
      <vt:lpstr>Format of Web Design Patterns </vt:lpstr>
      <vt:lpstr>PowerPoint Presentation</vt:lpstr>
      <vt:lpstr>PowerPoint Presentation</vt:lpstr>
      <vt:lpstr>Process Funnel (H1)</vt:lpstr>
      <vt:lpstr>Example: Process Funnel (H1)</vt:lpstr>
      <vt:lpstr>Example: Process Funnel (H1)</vt:lpstr>
      <vt:lpstr>Example: Process Funnel (H1)</vt:lpstr>
      <vt:lpstr>Example: Process Funnel (H1)</vt:lpstr>
      <vt:lpstr>Example: Process Funnel (H1)</vt:lpstr>
      <vt:lpstr>Example: Process Funnel (H1)</vt:lpstr>
      <vt:lpstr>PowerPoint Presentation</vt:lpstr>
      <vt:lpstr>Process Funnel (H1)</vt:lpstr>
      <vt:lpstr>PROCESS FUNNEL (H1) Solution Diagram</vt:lpstr>
      <vt:lpstr>PROCESS FUNNEL (H1) Related Patterns</vt:lpstr>
      <vt:lpstr>Exercise: Pros and Cons of Using  Design Patterns?</vt:lpstr>
      <vt:lpstr>PowerPoint Presentation</vt:lpstr>
      <vt:lpstr>Some Cons of Design Patterns</vt:lpstr>
      <vt:lpstr>Some Pros of Design Patterns</vt:lpstr>
      <vt:lpstr>Do Design Patterns Stifle Creativity?</vt:lpstr>
      <vt:lpstr>The First Web Page</vt:lpstr>
      <vt:lpstr>PowerPoint Presentation</vt:lpstr>
      <vt:lpstr>Yahoo 1994</vt:lpstr>
      <vt:lpstr>Whitehouse.gov 1994</vt:lpstr>
      <vt:lpstr>MSN 1995</vt:lpstr>
      <vt:lpstr>Apple 1996</vt:lpstr>
      <vt:lpstr>Dell 1996</vt:lpstr>
      <vt:lpstr>Google 1997</vt:lpstr>
      <vt:lpstr>Blogger 1999</vt:lpstr>
      <vt:lpstr>PowerPoint Presentation</vt:lpstr>
      <vt:lpstr>PowerPoint Presentation</vt:lpstr>
      <vt:lpstr>PowerPoint Presentation</vt:lpstr>
      <vt:lpstr>PowerPoint Presentation</vt:lpstr>
      <vt:lpstr>PowerPoint Presentation</vt:lpstr>
      <vt:lpstr>PowerPoint Presentation</vt:lpstr>
      <vt:lpstr>tenyearsago.io</vt:lpstr>
      <vt:lpstr>Another Example</vt:lpstr>
      <vt:lpstr>PowerPoint Presentation</vt:lpstr>
      <vt:lpstr>PowerPoint Presentation</vt:lpstr>
      <vt:lpstr>PowerPoint Presentation</vt:lpstr>
      <vt:lpstr>PowerPoint Presentation</vt:lpstr>
      <vt:lpstr>PowerPoint Presentation</vt:lpstr>
      <vt:lpstr>Quick-Flow Checkouts</vt:lpstr>
      <vt:lpstr>Closing Thoughts</vt:lpstr>
      <vt:lpstr>Closing Thoughts</vt:lpstr>
      <vt:lpstr>Action Items</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Designing Human Centered Systems</dc:title>
  <dc:subject>Human-Computer Interaction</dc:subject>
  <dc:creator>Jason Hong</dc:creator>
  <cp:keywords>HCI, usability, user interfaces, interaction design, user experience</cp:keywords>
  <cp:lastModifiedBy>Jason Hong</cp:lastModifiedBy>
  <cp:revision>438</cp:revision>
  <cp:lastPrinted>2018-02-08T02:24:55Z</cp:lastPrinted>
  <dcterms:created xsi:type="dcterms:W3CDTF">2009-08-12T18:33:59Z</dcterms:created>
  <dcterms:modified xsi:type="dcterms:W3CDTF">2018-09-19T14:28:45Z</dcterms:modified>
</cp:coreProperties>
</file>